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5" r:id="rId4"/>
    <p:sldId id="672" r:id="rId5"/>
    <p:sldId id="261" r:id="rId6"/>
    <p:sldId id="260" r:id="rId7"/>
    <p:sldId id="272" r:id="rId8"/>
    <p:sldId id="259" r:id="rId9"/>
    <p:sldId id="271" r:id="rId10"/>
    <p:sldId id="258" r:id="rId11"/>
    <p:sldId id="262" r:id="rId12"/>
    <p:sldId id="276" r:id="rId13"/>
    <p:sldId id="274" r:id="rId14"/>
    <p:sldId id="263" r:id="rId15"/>
    <p:sldId id="27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57C15-66E6-4413-9A9B-6CAE664F04C8}" type="datetimeFigureOut">
              <a:rPr lang="en-GB" smtClean="0"/>
              <a:t>02/10/2023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4359F-8B51-4C44-A71C-15AD327AFCD6}" type="slidenum">
              <a:rPr lang="en-GB" smtClean="0"/>
              <a:t>‹#›</a:t>
            </a:fld>
            <a:endParaRPr lang="en-GB"/>
          </a:p>
        </p:txBody>
      </p:sp>
    </p:spTree>
    <p:extLst>
      <p:ext uri="{BB962C8B-B14F-4D97-AF65-F5344CB8AC3E}">
        <p14:creationId xmlns:p14="http://schemas.microsoft.com/office/powerpoint/2010/main" val="160541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517529-CE9E-93BE-753C-44507546A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a:extLst>
              <a:ext uri="{FF2B5EF4-FFF2-40B4-BE49-F238E27FC236}">
                <a16:creationId xmlns:a16="http://schemas.microsoft.com/office/drawing/2014/main" id="{E4D1034F-FC59-D25A-2EAD-1E77D90FC1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House keeping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4747-9033-74D3-B34A-04D3C4FBC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7F9A5A-64B7-2253-1B81-5E45559845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4D737F-466C-76C3-0E76-4734408AAE33}"/>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5" name="Footer Placeholder 4">
            <a:extLst>
              <a:ext uri="{FF2B5EF4-FFF2-40B4-BE49-F238E27FC236}">
                <a16:creationId xmlns:a16="http://schemas.microsoft.com/office/drawing/2014/main" id="{36828329-EE22-6D28-C3B1-4E6353AC6C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DC6C0-4EBF-47DC-5FF9-8E010B401ABB}"/>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392724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4D9A-829D-991B-6348-69E19403B0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25B61C-EA09-2F31-4B00-67E087713C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7B2C36-6247-2631-0C39-5FA1F23227DF}"/>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5" name="Footer Placeholder 4">
            <a:extLst>
              <a:ext uri="{FF2B5EF4-FFF2-40B4-BE49-F238E27FC236}">
                <a16:creationId xmlns:a16="http://schemas.microsoft.com/office/drawing/2014/main" id="{695D6FDC-A35E-1EAB-5030-D867EC88D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5A88AE-C082-E1AF-53EB-D88C324AA75A}"/>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223733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E045C-3536-A29E-074F-43165AE76E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8533C7-C578-6ECC-330A-E5B5EB844D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1A867A-843B-18E2-93AE-E025B78CB45C}"/>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5" name="Footer Placeholder 4">
            <a:extLst>
              <a:ext uri="{FF2B5EF4-FFF2-40B4-BE49-F238E27FC236}">
                <a16:creationId xmlns:a16="http://schemas.microsoft.com/office/drawing/2014/main" id="{9B639999-D86D-EA2F-A0DF-DD998AC0D3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6B22D-54D0-0D07-3030-5733046682BF}"/>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376501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1108-98C7-15AD-E75C-E6BBD1B46F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AFAE6C-F2E9-7DAA-64A5-B4ED3884A5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8CD71-2577-8332-6295-715649A866D3}"/>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5" name="Footer Placeholder 4">
            <a:extLst>
              <a:ext uri="{FF2B5EF4-FFF2-40B4-BE49-F238E27FC236}">
                <a16:creationId xmlns:a16="http://schemas.microsoft.com/office/drawing/2014/main" id="{C9A457EE-4F63-36C9-B998-702EFA3100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A9F24A-DF35-9FF9-4988-DCA7A5BE5928}"/>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392523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394E-C102-9EB0-131C-97E40C467F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E93DBA-B407-3491-8105-B8B4CEF3E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181AF4-83CB-11AB-9575-AAFFB104FA8A}"/>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5" name="Footer Placeholder 4">
            <a:extLst>
              <a:ext uri="{FF2B5EF4-FFF2-40B4-BE49-F238E27FC236}">
                <a16:creationId xmlns:a16="http://schemas.microsoft.com/office/drawing/2014/main" id="{7BE67A13-B590-92F7-A5ED-8A4E80365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E381F-56D5-5003-7AAA-02F19F121EF4}"/>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374750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2F9E-B89B-F314-6AA2-B3E0EC0EDC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E3F2C7-CD79-890B-5C8D-2C8E9D5289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6ADB8-F384-53E7-839B-C9AD8ED0E8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9DCE9B-7BC2-3FD3-143D-C3F5C53870DC}"/>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6" name="Footer Placeholder 5">
            <a:extLst>
              <a:ext uri="{FF2B5EF4-FFF2-40B4-BE49-F238E27FC236}">
                <a16:creationId xmlns:a16="http://schemas.microsoft.com/office/drawing/2014/main" id="{DCF77DFC-B6A3-A6B8-9552-375479E2E1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4CFA53-3803-32EA-9FCC-0DDA4BA5F0F6}"/>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420515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14C-8B93-312A-FD7B-4290650B35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954613-375E-CE61-44E7-336E76C89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96B54-C79D-89C4-644B-B22BE326C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115D2A-D0CC-E3DC-A38C-42C02F843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91B48A-D8F4-9659-B0DD-2B996D5A1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ED8108-AC79-FCA6-0F9F-23EB18C2436F}"/>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8" name="Footer Placeholder 7">
            <a:extLst>
              <a:ext uri="{FF2B5EF4-FFF2-40B4-BE49-F238E27FC236}">
                <a16:creationId xmlns:a16="http://schemas.microsoft.com/office/drawing/2014/main" id="{4A93A598-2E09-43FA-15A1-BDC40607F9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8FA00-44D2-480E-98CA-4EEE2306DBC7}"/>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86546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15FA-0C4F-9206-35AB-BB48B02965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B2A938-D865-3E10-4E93-A2B06B115480}"/>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4" name="Footer Placeholder 3">
            <a:extLst>
              <a:ext uri="{FF2B5EF4-FFF2-40B4-BE49-F238E27FC236}">
                <a16:creationId xmlns:a16="http://schemas.microsoft.com/office/drawing/2014/main" id="{1CEA0800-5D7C-0877-5C0E-F5E3528D89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1B8912-96E0-F60B-759E-6BF1D1434245}"/>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14643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0BB2F-ECF6-6E8A-759B-25DBCE2F2BBE}"/>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3" name="Footer Placeholder 2">
            <a:extLst>
              <a:ext uri="{FF2B5EF4-FFF2-40B4-BE49-F238E27FC236}">
                <a16:creationId xmlns:a16="http://schemas.microsoft.com/office/drawing/2014/main" id="{3FCD2D85-96A2-BABE-7C48-25CAF5ED4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4737A9-BD8E-CAFF-664C-84928D344509}"/>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427537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F051-01BC-3419-C3B1-8B96AB337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799FD3-F301-D6FA-FE60-0E6849B2F2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1116AE-2585-1204-B089-33A9E7EE2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A6F2B-0F27-2703-57E9-CA4AF4377253}"/>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6" name="Footer Placeholder 5">
            <a:extLst>
              <a:ext uri="{FF2B5EF4-FFF2-40B4-BE49-F238E27FC236}">
                <a16:creationId xmlns:a16="http://schemas.microsoft.com/office/drawing/2014/main" id="{84F4A445-06E1-5CD9-96B8-3B9D5C16AA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42722F-185A-8767-4D55-9908B7E77A14}"/>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55943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6F62-07B2-0ED6-AD9D-67A480FF2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506D7F-E2D7-FE38-9A95-A21B95E9A1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AF4CBC-64EE-3F3C-C342-A7C99EAA8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A3316-FA53-D8ED-D52A-4484700C0DCF}"/>
              </a:ext>
            </a:extLst>
          </p:cNvPr>
          <p:cNvSpPr>
            <a:spLocks noGrp="1"/>
          </p:cNvSpPr>
          <p:nvPr>
            <p:ph type="dt" sz="half" idx="10"/>
          </p:nvPr>
        </p:nvSpPr>
        <p:spPr/>
        <p:txBody>
          <a:bodyPr/>
          <a:lstStyle/>
          <a:p>
            <a:fld id="{1322DF34-2442-4959-9673-719712D60DF3}" type="datetimeFigureOut">
              <a:rPr lang="en-GB" smtClean="0"/>
              <a:t>02/10/2023</a:t>
            </a:fld>
            <a:endParaRPr lang="en-GB"/>
          </a:p>
        </p:txBody>
      </p:sp>
      <p:sp>
        <p:nvSpPr>
          <p:cNvPr id="6" name="Footer Placeholder 5">
            <a:extLst>
              <a:ext uri="{FF2B5EF4-FFF2-40B4-BE49-F238E27FC236}">
                <a16:creationId xmlns:a16="http://schemas.microsoft.com/office/drawing/2014/main" id="{B8DE7061-63A1-A769-7BE4-C75A70C52B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4AB162-171A-1632-6B20-659BDC81E5A8}"/>
              </a:ext>
            </a:extLst>
          </p:cNvPr>
          <p:cNvSpPr>
            <a:spLocks noGrp="1"/>
          </p:cNvSpPr>
          <p:nvPr>
            <p:ph type="sldNum" sz="quarter" idx="12"/>
          </p:nvPr>
        </p:nvSpPr>
        <p:spPr/>
        <p:txBody>
          <a:bodyPr/>
          <a:lstStyle/>
          <a:p>
            <a:fld id="{69E09478-C128-4F14-9A24-8D55A7CBC152}" type="slidenum">
              <a:rPr lang="en-GB" smtClean="0"/>
              <a:t>‹#›</a:t>
            </a:fld>
            <a:endParaRPr lang="en-GB"/>
          </a:p>
        </p:txBody>
      </p:sp>
    </p:spTree>
    <p:extLst>
      <p:ext uri="{BB962C8B-B14F-4D97-AF65-F5344CB8AC3E}">
        <p14:creationId xmlns:p14="http://schemas.microsoft.com/office/powerpoint/2010/main" val="389038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17192-1697-59F3-4F31-908A36FC2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938DFE-EC01-F4D4-FE4F-C56A18E60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4D266-0501-8C7D-9932-D69C0EF52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2DF34-2442-4959-9673-719712D60DF3}" type="datetimeFigureOut">
              <a:rPr lang="en-GB" smtClean="0"/>
              <a:t>02/10/2023</a:t>
            </a:fld>
            <a:endParaRPr lang="en-GB"/>
          </a:p>
        </p:txBody>
      </p:sp>
      <p:sp>
        <p:nvSpPr>
          <p:cNvPr id="5" name="Footer Placeholder 4">
            <a:extLst>
              <a:ext uri="{FF2B5EF4-FFF2-40B4-BE49-F238E27FC236}">
                <a16:creationId xmlns:a16="http://schemas.microsoft.com/office/drawing/2014/main" id="{302AAD45-13A0-172F-DC79-7B5535C76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A62D9C-0143-AA96-D4C0-32A69C225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09478-C128-4F14-9A24-8D55A7CBC152}" type="slidenum">
              <a:rPr lang="en-GB" smtClean="0"/>
              <a:t>‹#›</a:t>
            </a:fld>
            <a:endParaRPr lang="en-GB"/>
          </a:p>
        </p:txBody>
      </p:sp>
    </p:spTree>
    <p:extLst>
      <p:ext uri="{BB962C8B-B14F-4D97-AF65-F5344CB8AC3E}">
        <p14:creationId xmlns:p14="http://schemas.microsoft.com/office/powerpoint/2010/main" val="223469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fpe.org.uk/physical-education/afpe-quality-mark-for-pe-a-spor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uk/government/publications/childhood-obesity-a-plan-for-action/childhood-obesity-a-plan-for-ac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72C61-D9EC-35DC-1D75-D262BDA5D4CC}"/>
              </a:ext>
            </a:extLst>
          </p:cNvPr>
          <p:cNvSpPr>
            <a:spLocks noGrp="1"/>
          </p:cNvSpPr>
          <p:nvPr>
            <p:ph type="title"/>
          </p:nvPr>
        </p:nvSpPr>
        <p:spPr/>
        <p:txBody>
          <a:bodyPr/>
          <a:lstStyle/>
          <a:p>
            <a:pPr algn="ctr"/>
            <a:r>
              <a:rPr lang="en-GB" dirty="0"/>
              <a:t>NHSSP PE Subject Leaders</a:t>
            </a:r>
          </a:p>
        </p:txBody>
      </p:sp>
      <p:sp>
        <p:nvSpPr>
          <p:cNvPr id="5" name="Content Placeholder 4">
            <a:extLst>
              <a:ext uri="{FF2B5EF4-FFF2-40B4-BE49-F238E27FC236}">
                <a16:creationId xmlns:a16="http://schemas.microsoft.com/office/drawing/2014/main" id="{AFED04C5-F033-C3EE-AB0C-A48EE50993A0}"/>
              </a:ext>
            </a:extLst>
          </p:cNvPr>
          <p:cNvSpPr>
            <a:spLocks noGrp="1"/>
          </p:cNvSpPr>
          <p:nvPr>
            <p:ph idx="1"/>
          </p:nvPr>
        </p:nvSpPr>
        <p:spPr>
          <a:xfrm>
            <a:off x="2749488" y="1603997"/>
            <a:ext cx="6693023" cy="4356114"/>
          </a:xfrm>
        </p:spPr>
        <p:txBody>
          <a:bodyPr/>
          <a:lstStyle/>
          <a:p>
            <a:pPr marL="0" indent="0" algn="ctr">
              <a:buNone/>
            </a:pPr>
            <a:r>
              <a:rPr lang="en-GB" dirty="0"/>
              <a:t>Wednesday 27</a:t>
            </a:r>
            <a:r>
              <a:rPr lang="en-GB" baseline="30000" dirty="0"/>
              <a:t>th</a:t>
            </a:r>
            <a:r>
              <a:rPr lang="en-GB" dirty="0"/>
              <a:t> September 1-3pm</a:t>
            </a:r>
          </a:p>
          <a:p>
            <a:pPr marL="0" indent="0" algn="ctr">
              <a:buNone/>
            </a:pPr>
            <a:endParaRPr lang="en-GB" dirty="0"/>
          </a:p>
          <a:p>
            <a:pPr marL="0" indent="0" algn="ctr">
              <a:buNone/>
            </a:pPr>
            <a:r>
              <a:rPr lang="en-GB" dirty="0"/>
              <a:t>Kim Henderson</a:t>
            </a:r>
          </a:p>
          <a:p>
            <a:pPr marL="0" indent="0" algn="ctr">
              <a:buNone/>
            </a:pPr>
            <a:r>
              <a:rPr lang="en-GB" dirty="0"/>
              <a:t>consult@kimhenderson.co.uk</a:t>
            </a:r>
          </a:p>
          <a:p>
            <a:pPr marL="0" indent="0" algn="ctr">
              <a:buNone/>
            </a:pPr>
            <a:endParaRPr lang="en-GB" dirty="0"/>
          </a:p>
          <a:p>
            <a:pPr marL="0" indent="0" algn="ctr">
              <a:buNone/>
            </a:pPr>
            <a:r>
              <a:rPr lang="en-GB" dirty="0"/>
              <a:t>Welcome!</a:t>
            </a:r>
          </a:p>
        </p:txBody>
      </p:sp>
    </p:spTree>
    <p:extLst>
      <p:ext uri="{BB962C8B-B14F-4D97-AF65-F5344CB8AC3E}">
        <p14:creationId xmlns:p14="http://schemas.microsoft.com/office/powerpoint/2010/main" val="212546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a:xfrm>
            <a:off x="838200" y="338492"/>
            <a:ext cx="10515600" cy="1325563"/>
          </a:xfrm>
        </p:spPr>
        <p:txBody>
          <a:bodyPr/>
          <a:lstStyle/>
          <a:p>
            <a:r>
              <a:rPr kumimoji="0" lang="en-US" altLang="en-US" sz="4400" b="1" i="0" u="none" strike="noStrike" cap="none" normalizeH="0" baseline="0" dirty="0">
                <a:ln>
                  <a:noFill/>
                </a:ln>
                <a:solidFill>
                  <a:srgbClr val="0B0C0C"/>
                </a:solidFill>
                <a:effectLst/>
                <a:latin typeface="+mn-lt"/>
              </a:rPr>
              <a:t>Using the PE and sport premium</a:t>
            </a:r>
            <a:br>
              <a:rPr kumimoji="0" lang="en-US" altLang="en-US" sz="4400" b="1" i="0" u="none" strike="noStrike" cap="none" normalizeH="0" baseline="0" dirty="0">
                <a:ln>
                  <a:noFill/>
                </a:ln>
                <a:solidFill>
                  <a:srgbClr val="0B0C0C"/>
                </a:solidFill>
                <a:effectLst/>
                <a:latin typeface="GDS Transport"/>
              </a:rPr>
            </a:br>
            <a:endParaRPr lang="en-GB" dirty="0"/>
          </a:p>
        </p:txBody>
      </p:sp>
      <p:sp>
        <p:nvSpPr>
          <p:cNvPr id="5" name="Rectangle 1">
            <a:extLst>
              <a:ext uri="{FF2B5EF4-FFF2-40B4-BE49-F238E27FC236}">
                <a16:creationId xmlns:a16="http://schemas.microsoft.com/office/drawing/2014/main" id="{55D5B741-E5BB-7AE1-0C13-7E9AE433E765}"/>
              </a:ext>
            </a:extLst>
          </p:cNvPr>
          <p:cNvSpPr>
            <a:spLocks noGrp="1" noChangeArrowheads="1"/>
          </p:cNvSpPr>
          <p:nvPr>
            <p:ph idx="1"/>
          </p:nvPr>
        </p:nvSpPr>
        <p:spPr bwMode="auto">
          <a:xfrm>
            <a:off x="907031" y="1093895"/>
            <a:ext cx="10039136" cy="49653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mn-lt"/>
              </a:rPr>
              <a:t>Schools must use the PE and sport premium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build capacity and capability in the school and make sure that improvements made to the quality of PE, sport and physical activity provision now are sustainable and will benefit pupils joining the school in future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rgbClr val="0B0C0C"/>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develop or add to the PE, sport and physical activity that the school provides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B0C0C"/>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B0C0C"/>
                </a:solidFill>
                <a:effectLst/>
                <a:latin typeface="+mn-lt"/>
              </a:rPr>
              <a:t>Continued professional development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mn-lt"/>
              </a:rPr>
              <a:t>Schools should see the continued professional development (CPD) of teachers as a </a:t>
            </a:r>
            <a:r>
              <a:rPr kumimoji="0" lang="en-US" altLang="en-US" sz="1800" b="1" i="0" u="none" strike="noStrike" cap="none" normalizeH="0" baseline="0" dirty="0">
                <a:ln>
                  <a:noFill/>
                </a:ln>
                <a:solidFill>
                  <a:srgbClr val="0B0C0C"/>
                </a:solidFill>
                <a:effectLst/>
                <a:latin typeface="+mn-lt"/>
              </a:rPr>
              <a:t>key priority </a:t>
            </a:r>
            <a:r>
              <a:rPr kumimoji="0" lang="en-US" altLang="en-US" sz="1800" b="0" i="0" u="none" strike="noStrike" cap="none" normalizeH="0" baseline="0" dirty="0">
                <a:ln>
                  <a:noFill/>
                </a:ln>
                <a:solidFill>
                  <a:srgbClr val="0B0C0C"/>
                </a:solidFill>
                <a:effectLst/>
                <a:latin typeface="+mn-lt"/>
              </a:rPr>
              <a:t>to make sure that the future quality of the teaching of PE, sport and physical activity is sustainable. This includes providing staff with:</a:t>
            </a: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professional development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mentoring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appropriate training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access to external resources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760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lang="en-GB" dirty="0"/>
              <a:t>Key priorities and planning for this year</a:t>
            </a:r>
          </a:p>
        </p:txBody>
      </p:sp>
      <p:sp>
        <p:nvSpPr>
          <p:cNvPr id="3" name="Content Placeholder 2">
            <a:extLst>
              <a:ext uri="{FF2B5EF4-FFF2-40B4-BE49-F238E27FC236}">
                <a16:creationId xmlns:a16="http://schemas.microsoft.com/office/drawing/2014/main" id="{6C8F4B3F-89A5-8EC5-E578-7D450AA888F0}"/>
              </a:ext>
            </a:extLst>
          </p:cNvPr>
          <p:cNvSpPr>
            <a:spLocks noGrp="1"/>
          </p:cNvSpPr>
          <p:nvPr>
            <p:ph idx="1"/>
          </p:nvPr>
        </p:nvSpPr>
        <p:spPr>
          <a:xfrm>
            <a:off x="838200" y="1834503"/>
            <a:ext cx="10515600" cy="2719742"/>
          </a:xfrm>
        </p:spPr>
        <p:txBody>
          <a:bodyPr>
            <a:normAutofit lnSpcReduction="10000"/>
          </a:bodyPr>
          <a:lstStyle/>
          <a:p>
            <a:r>
              <a:rPr lang="en-GB" dirty="0"/>
              <a:t>What are you planning to do – consolidating and embedding, new developments, extending and progressing?</a:t>
            </a:r>
          </a:p>
          <a:p>
            <a:r>
              <a:rPr lang="en-GB" dirty="0"/>
              <a:t>PE curriculum, PA, school sport?</a:t>
            </a:r>
          </a:p>
          <a:p>
            <a:r>
              <a:rPr lang="en-GB" dirty="0"/>
              <a:t>Key indicators to be addressed?</a:t>
            </a:r>
          </a:p>
          <a:p>
            <a:r>
              <a:rPr lang="en-GB" dirty="0"/>
              <a:t>Intended impact?</a:t>
            </a:r>
          </a:p>
          <a:p>
            <a:r>
              <a:rPr lang="en-GB" dirty="0"/>
              <a:t>Sustainability?</a:t>
            </a:r>
          </a:p>
        </p:txBody>
      </p:sp>
    </p:spTree>
    <p:extLst>
      <p:ext uri="{BB962C8B-B14F-4D97-AF65-F5344CB8AC3E}">
        <p14:creationId xmlns:p14="http://schemas.microsoft.com/office/powerpoint/2010/main" val="364344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C089-ECB6-1D71-A5FE-8D08D96617CB}"/>
              </a:ext>
            </a:extLst>
          </p:cNvPr>
          <p:cNvSpPr>
            <a:spLocks noGrp="1"/>
          </p:cNvSpPr>
          <p:nvPr>
            <p:ph type="title"/>
          </p:nvPr>
        </p:nvSpPr>
        <p:spPr/>
        <p:txBody>
          <a:bodyPr/>
          <a:lstStyle/>
          <a:p>
            <a:r>
              <a:rPr lang="en-GB" dirty="0"/>
              <a:t>CPD needs analysis and support</a:t>
            </a:r>
          </a:p>
        </p:txBody>
      </p:sp>
      <p:sp>
        <p:nvSpPr>
          <p:cNvPr id="3" name="Content Placeholder 2">
            <a:extLst>
              <a:ext uri="{FF2B5EF4-FFF2-40B4-BE49-F238E27FC236}">
                <a16:creationId xmlns:a16="http://schemas.microsoft.com/office/drawing/2014/main" id="{1002D653-6D9A-C4C6-380A-971366E89CD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975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lang="en-GB" dirty="0"/>
              <a:t>School Sport and Activity Action Plan (updated July 2023)</a:t>
            </a:r>
          </a:p>
        </p:txBody>
      </p:sp>
      <p:sp>
        <p:nvSpPr>
          <p:cNvPr id="3" name="Content Placeholder 2">
            <a:extLst>
              <a:ext uri="{FF2B5EF4-FFF2-40B4-BE49-F238E27FC236}">
                <a16:creationId xmlns:a16="http://schemas.microsoft.com/office/drawing/2014/main" id="{6C8F4B3F-89A5-8EC5-E578-7D450AA888F0}"/>
              </a:ext>
            </a:extLst>
          </p:cNvPr>
          <p:cNvSpPr>
            <a:spLocks noGrp="1"/>
          </p:cNvSpPr>
          <p:nvPr>
            <p:ph idx="1"/>
          </p:nvPr>
        </p:nvSpPr>
        <p:spPr>
          <a:xfrm>
            <a:off x="838200" y="1834503"/>
            <a:ext cx="10515600" cy="4007004"/>
          </a:xfrm>
        </p:spPr>
        <p:txBody>
          <a:bodyPr>
            <a:normAutofit/>
          </a:bodyPr>
          <a:lstStyle/>
          <a:p>
            <a:endParaRPr lang="en-GB" dirty="0"/>
          </a:p>
          <a:p>
            <a:pPr marL="0" indent="0">
              <a:buNone/>
            </a:pPr>
            <a:r>
              <a:rPr lang="en-GB" dirty="0"/>
              <a:t>Key partners:</a:t>
            </a:r>
          </a:p>
          <a:p>
            <a:pPr marL="0" indent="0">
              <a:buNone/>
            </a:pPr>
            <a:endParaRPr lang="en-GB" dirty="0"/>
          </a:p>
          <a:p>
            <a:pPr marL="0" indent="0">
              <a:buNone/>
            </a:pPr>
            <a:r>
              <a:rPr lang="en-GB" dirty="0"/>
              <a:t>Department for Education working with;</a:t>
            </a:r>
          </a:p>
          <a:p>
            <a:pPr marL="0" indent="0">
              <a:buNone/>
            </a:pPr>
            <a:r>
              <a:rPr lang="en-GB" dirty="0"/>
              <a:t> Department for Culture, Media and Sport;</a:t>
            </a:r>
          </a:p>
          <a:p>
            <a:pPr marL="0" indent="0">
              <a:buNone/>
            </a:pPr>
            <a:r>
              <a:rPr lang="en-GB" dirty="0"/>
              <a:t> and Department for Health and Social Care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923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lang="en-GB" dirty="0"/>
              <a:t>School Sport and Activity Action Plan July 2023 - Summary of actions</a:t>
            </a:r>
          </a:p>
        </p:txBody>
      </p:sp>
      <p:sp>
        <p:nvSpPr>
          <p:cNvPr id="3" name="Content Placeholder 2">
            <a:extLst>
              <a:ext uri="{FF2B5EF4-FFF2-40B4-BE49-F238E27FC236}">
                <a16:creationId xmlns:a16="http://schemas.microsoft.com/office/drawing/2014/main" id="{6C8F4B3F-89A5-8EC5-E578-7D450AA888F0}"/>
              </a:ext>
            </a:extLst>
          </p:cNvPr>
          <p:cNvSpPr>
            <a:spLocks noGrp="1"/>
          </p:cNvSpPr>
          <p:nvPr>
            <p:ph idx="1"/>
          </p:nvPr>
        </p:nvSpPr>
        <p:spPr>
          <a:xfrm>
            <a:off x="838200" y="1834503"/>
            <a:ext cx="10515600" cy="4220068"/>
          </a:xfrm>
        </p:spPr>
        <p:txBody>
          <a:bodyPr>
            <a:normAutofit fontScale="77500" lnSpcReduction="20000"/>
          </a:bodyPr>
          <a:lstStyle/>
          <a:p>
            <a:pPr marL="0" indent="0">
              <a:buNone/>
            </a:pPr>
            <a:r>
              <a:rPr lang="en-GB" b="1" i="1" dirty="0"/>
              <a:t>High quality PE and sport for all pupils </a:t>
            </a:r>
          </a:p>
          <a:p>
            <a:pPr marL="0" indent="0">
              <a:buNone/>
            </a:pPr>
            <a:r>
              <a:rPr lang="en-GB" dirty="0"/>
              <a:t>By the end of 2023 the DfE will publish non-statutory guidance to help primary and secondary schools deal with the issues they face in providing high quality PE and sport, including a focus on girls’ equal access and at least 2 hours of PE and sport a week. </a:t>
            </a:r>
          </a:p>
          <a:p>
            <a:pPr marL="0" indent="0">
              <a:buNone/>
            </a:pPr>
            <a:r>
              <a:rPr lang="en-GB" dirty="0"/>
              <a:t>In summer 2023 the DfE will publish updated guidance on the Primary PE and Sport Premium, alongside a refreshed tool from the Association for Physical Education and Youth Sport Trust to help schools plan, report and evaluate the use of their premium. </a:t>
            </a:r>
          </a:p>
          <a:p>
            <a:pPr marL="0" indent="0">
              <a:buNone/>
            </a:pPr>
            <a:r>
              <a:rPr lang="en-GB" dirty="0"/>
              <a:t>The Department will continue to support Drowning Prevention Week in June 2024. New water safety lesson resources for primary schools will be available. </a:t>
            </a:r>
          </a:p>
          <a:p>
            <a:pPr marL="0" indent="0">
              <a:buNone/>
            </a:pPr>
            <a:r>
              <a:rPr lang="en-GB" dirty="0"/>
              <a:t>In summer 2024 the new digital reporting tool for the PE premium will become available for schools to use. In academic year 2024/25 all schools in receipt of the PE premium will be required to complete the digital tool to report on their premium spend. Extra-curricular sport and competition</a:t>
            </a:r>
          </a:p>
        </p:txBody>
      </p:sp>
    </p:spTree>
    <p:extLst>
      <p:ext uri="{BB962C8B-B14F-4D97-AF65-F5344CB8AC3E}">
        <p14:creationId xmlns:p14="http://schemas.microsoft.com/office/powerpoint/2010/main" val="136703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lang="en-GB" dirty="0"/>
              <a:t>School Sport and Activity Action Plan July 2023 </a:t>
            </a:r>
          </a:p>
        </p:txBody>
      </p:sp>
      <p:sp>
        <p:nvSpPr>
          <p:cNvPr id="3" name="Content Placeholder 2">
            <a:extLst>
              <a:ext uri="{FF2B5EF4-FFF2-40B4-BE49-F238E27FC236}">
                <a16:creationId xmlns:a16="http://schemas.microsoft.com/office/drawing/2014/main" id="{6C8F4B3F-89A5-8EC5-E578-7D450AA888F0}"/>
              </a:ext>
            </a:extLst>
          </p:cNvPr>
          <p:cNvSpPr>
            <a:spLocks noGrp="1"/>
          </p:cNvSpPr>
          <p:nvPr>
            <p:ph idx="1"/>
          </p:nvPr>
        </p:nvSpPr>
        <p:spPr>
          <a:xfrm>
            <a:off x="838200" y="1690688"/>
            <a:ext cx="10515600" cy="4454145"/>
          </a:xfrm>
        </p:spPr>
        <p:txBody>
          <a:bodyPr>
            <a:normAutofit fontScale="77500" lnSpcReduction="20000"/>
          </a:bodyPr>
          <a:lstStyle/>
          <a:p>
            <a:pPr marL="0" indent="0">
              <a:buNone/>
            </a:pPr>
            <a:r>
              <a:rPr lang="en-GB" b="1" i="1" dirty="0"/>
              <a:t>Extra-curricular sport and competition </a:t>
            </a:r>
          </a:p>
          <a:p>
            <a:pPr marL="0" indent="0">
              <a:buNone/>
            </a:pPr>
            <a:r>
              <a:rPr lang="en-GB" dirty="0"/>
              <a:t>At the end of the Opening School Facilities programme in March 2025, Active Partnerships and consortium partners will publish a practical guide with details of how schools can effectively use their sport facilities to increase the participation rates of some of the most inactive groups. </a:t>
            </a:r>
          </a:p>
          <a:p>
            <a:pPr marL="0" indent="0">
              <a:buNone/>
            </a:pPr>
            <a:r>
              <a:rPr lang="en-GB" dirty="0"/>
              <a:t>In autumn 2023 the refreshed School Games Mark will be made available to schools. </a:t>
            </a:r>
          </a:p>
          <a:p>
            <a:pPr marL="0" indent="0">
              <a:buNone/>
            </a:pPr>
            <a:r>
              <a:rPr lang="en-GB" dirty="0"/>
              <a:t>Sport activities will continue to be provided through the Holiday Activity and Food programme in Easter, summer and winter school holidays. We will celebrate new partnerships between the swimming and water safety providers and HAF clubs in the summer holidays. </a:t>
            </a:r>
          </a:p>
          <a:p>
            <a:pPr marL="0" indent="0">
              <a:buNone/>
            </a:pPr>
            <a:r>
              <a:rPr lang="en-GB" dirty="0"/>
              <a:t>DfE and DCMS will collaborate with the Youth Sport Trust and national governing bodies to use the annual National School Sport Week to recognise schools that offer a minimum of 2 hours PE and equal access to sports during curriculum time and additional extracurricular activities. </a:t>
            </a:r>
          </a:p>
        </p:txBody>
      </p:sp>
    </p:spTree>
    <p:extLst>
      <p:ext uri="{BB962C8B-B14F-4D97-AF65-F5344CB8AC3E}">
        <p14:creationId xmlns:p14="http://schemas.microsoft.com/office/powerpoint/2010/main" val="392534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lang="en-GB" dirty="0"/>
              <a:t>Association for Physical Education Quality Mark</a:t>
            </a:r>
          </a:p>
        </p:txBody>
      </p:sp>
      <p:sp>
        <p:nvSpPr>
          <p:cNvPr id="3" name="Content Placeholder 2">
            <a:extLst>
              <a:ext uri="{FF2B5EF4-FFF2-40B4-BE49-F238E27FC236}">
                <a16:creationId xmlns:a16="http://schemas.microsoft.com/office/drawing/2014/main" id="{6C8F4B3F-89A5-8EC5-E578-7D450AA888F0}"/>
              </a:ext>
            </a:extLst>
          </p:cNvPr>
          <p:cNvSpPr>
            <a:spLocks noGrp="1"/>
          </p:cNvSpPr>
          <p:nvPr>
            <p:ph idx="1"/>
          </p:nvPr>
        </p:nvSpPr>
        <p:spPr>
          <a:xfrm>
            <a:off x="838200" y="1864310"/>
            <a:ext cx="10515600" cy="2920754"/>
          </a:xfrm>
        </p:spPr>
        <p:txBody>
          <a:bodyPr/>
          <a:lstStyle/>
          <a:p>
            <a:r>
              <a:rPr lang="en-GB" dirty="0"/>
              <a:t>What?</a:t>
            </a:r>
          </a:p>
          <a:p>
            <a:pPr marL="0" indent="0">
              <a:buNone/>
            </a:pPr>
            <a:endParaRPr lang="en-GB" dirty="0"/>
          </a:p>
          <a:p>
            <a:r>
              <a:rPr lang="en-GB" dirty="0"/>
              <a:t>Why?</a:t>
            </a:r>
          </a:p>
          <a:p>
            <a:pPr marL="0" indent="0">
              <a:buNone/>
            </a:pPr>
            <a:endParaRPr lang="en-GB" dirty="0"/>
          </a:p>
          <a:p>
            <a:r>
              <a:rPr lang="en-GB" dirty="0"/>
              <a:t>How?</a:t>
            </a:r>
          </a:p>
        </p:txBody>
      </p:sp>
      <p:sp>
        <p:nvSpPr>
          <p:cNvPr id="6" name="TextBox 5">
            <a:extLst>
              <a:ext uri="{FF2B5EF4-FFF2-40B4-BE49-F238E27FC236}">
                <a16:creationId xmlns:a16="http://schemas.microsoft.com/office/drawing/2014/main" id="{483EC614-CA23-EC25-C139-FCC7B748F03B}"/>
              </a:ext>
            </a:extLst>
          </p:cNvPr>
          <p:cNvSpPr txBox="1"/>
          <p:nvPr/>
        </p:nvSpPr>
        <p:spPr>
          <a:xfrm>
            <a:off x="1014273" y="4662379"/>
            <a:ext cx="9718829" cy="646331"/>
          </a:xfrm>
          <a:prstGeom prst="rect">
            <a:avLst/>
          </a:prstGeom>
          <a:noFill/>
        </p:spPr>
        <p:txBody>
          <a:bodyPr wrap="square">
            <a:spAutoFit/>
          </a:bodyPr>
          <a:lstStyle/>
          <a:p>
            <a:r>
              <a:rPr lang="en-GB">
                <a:hlinkClick r:id="rId2"/>
              </a:rPr>
              <a:t>afPE</a:t>
            </a:r>
            <a:r>
              <a:rPr lang="en-GB" dirty="0">
                <a:hlinkClick r:id="rId2"/>
              </a:rPr>
              <a:t> Quality Mark for Physical Education, School Sport &amp; Physical Activity - Association for Physical Education - Association For Physical Education | P.E.</a:t>
            </a:r>
            <a:endParaRPr lang="en-GB" dirty="0"/>
          </a:p>
        </p:txBody>
      </p:sp>
    </p:spTree>
    <p:extLst>
      <p:ext uri="{BB962C8B-B14F-4D97-AF65-F5344CB8AC3E}">
        <p14:creationId xmlns:p14="http://schemas.microsoft.com/office/powerpoint/2010/main" val="366540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FCE54C-7C3B-1878-42E6-092035D36324}"/>
              </a:ext>
            </a:extLst>
          </p:cNvPr>
          <p:cNvSpPr>
            <a:spLocks noGrp="1"/>
          </p:cNvSpPr>
          <p:nvPr>
            <p:ph type="title"/>
          </p:nvPr>
        </p:nvSpPr>
        <p:spPr/>
        <p:txBody>
          <a:bodyPr/>
          <a:lstStyle/>
          <a:p>
            <a:r>
              <a:rPr lang="en-GB" dirty="0"/>
              <a:t>Agenda</a:t>
            </a:r>
          </a:p>
        </p:txBody>
      </p:sp>
      <p:sp>
        <p:nvSpPr>
          <p:cNvPr id="2" name="TextBox 1">
            <a:extLst>
              <a:ext uri="{FF2B5EF4-FFF2-40B4-BE49-F238E27FC236}">
                <a16:creationId xmlns:a16="http://schemas.microsoft.com/office/drawing/2014/main" id="{3FC423A2-4901-1032-088B-CFC445CA6D93}"/>
              </a:ext>
            </a:extLst>
          </p:cNvPr>
          <p:cNvSpPr txBox="1"/>
          <p:nvPr/>
        </p:nvSpPr>
        <p:spPr>
          <a:xfrm>
            <a:off x="978756" y="1690688"/>
            <a:ext cx="10234487" cy="4370427"/>
          </a:xfrm>
          <a:prstGeom prst="rect">
            <a:avLst/>
          </a:prstGeom>
          <a:noFill/>
        </p:spPr>
        <p:txBody>
          <a:bodyPr wrap="square" rtlCol="0">
            <a:spAutoFit/>
          </a:bodyPr>
          <a:lstStyle/>
          <a:p>
            <a:pPr marL="457200" indent="-457200">
              <a:buFont typeface="+mj-lt"/>
              <a:buAutoNum type="arabicPeriod"/>
            </a:pPr>
            <a:r>
              <a:rPr lang="en-GB" sz="2000" dirty="0"/>
              <a:t>Welcome and introductions</a:t>
            </a:r>
          </a:p>
          <a:p>
            <a:pPr marL="457200" indent="-457200">
              <a:buFont typeface="+mj-lt"/>
              <a:buAutoNum type="arabicPeriod"/>
            </a:pPr>
            <a:endParaRPr lang="en-GB" sz="2000" dirty="0"/>
          </a:p>
          <a:p>
            <a:pPr marL="457200" indent="-457200">
              <a:buFont typeface="+mj-lt"/>
              <a:buAutoNum type="arabicPeriod"/>
            </a:pPr>
            <a:r>
              <a:rPr lang="en-GB" sz="2000" dirty="0"/>
              <a:t>Achievements and aspirations</a:t>
            </a:r>
          </a:p>
          <a:p>
            <a:pPr marL="457200" indent="-457200">
              <a:buFont typeface="+mj-lt"/>
              <a:buAutoNum type="arabicPeriod"/>
            </a:pPr>
            <a:endParaRPr lang="en-GB" sz="2000" dirty="0"/>
          </a:p>
          <a:p>
            <a:pPr marL="457200" indent="-457200">
              <a:buFont typeface="+mj-lt"/>
              <a:buAutoNum type="arabicPeriod"/>
            </a:pPr>
            <a:r>
              <a:rPr lang="en-GB" sz="2000" dirty="0"/>
              <a:t>Mapping out actions for this year</a:t>
            </a:r>
          </a:p>
          <a:p>
            <a:pPr marL="457200" indent="-457200">
              <a:buFont typeface="+mj-lt"/>
              <a:buAutoNum type="arabicPeriod"/>
            </a:pPr>
            <a:endParaRPr lang="en-GB" sz="2000" dirty="0"/>
          </a:p>
          <a:p>
            <a:pPr marL="457200" indent="-457200">
              <a:buFont typeface="+mj-lt"/>
              <a:buAutoNum type="arabicPeriod"/>
            </a:pPr>
            <a:r>
              <a:rPr lang="en-GB" sz="2000" dirty="0"/>
              <a:t>CPD needs analysis and support</a:t>
            </a:r>
          </a:p>
          <a:p>
            <a:pPr marL="457200" indent="-457200">
              <a:buFont typeface="+mj-lt"/>
              <a:buAutoNum type="arabicPeriod"/>
            </a:pPr>
            <a:endParaRPr lang="en-GB" sz="2000" dirty="0"/>
          </a:p>
          <a:p>
            <a:pPr marL="457200" indent="-457200">
              <a:buFont typeface="+mj-lt"/>
              <a:buAutoNum type="arabicPeriod"/>
            </a:pPr>
            <a:r>
              <a:rPr lang="en-GB" sz="2000" dirty="0"/>
              <a:t>School Sport and Activity Action Plan</a:t>
            </a:r>
          </a:p>
          <a:p>
            <a:pPr marL="457200" indent="-457200">
              <a:buFont typeface="+mj-lt"/>
              <a:buAutoNum type="arabicPeriod"/>
            </a:pPr>
            <a:endParaRPr lang="en-GB" sz="2000" dirty="0"/>
          </a:p>
          <a:p>
            <a:pPr marL="457200" indent="-457200">
              <a:buFont typeface="+mj-lt"/>
              <a:buAutoNum type="arabicPeriod"/>
            </a:pPr>
            <a:r>
              <a:rPr lang="en-GB" sz="2000" dirty="0"/>
              <a:t>Achieving Quality Mark for PE</a:t>
            </a:r>
          </a:p>
          <a:p>
            <a:pPr marL="457200" indent="-457200">
              <a:buFont typeface="+mj-lt"/>
              <a:buAutoNum type="arabicPeriod"/>
            </a:pPr>
            <a:endParaRPr lang="en-GB" sz="2000" dirty="0"/>
          </a:p>
          <a:p>
            <a:pPr marL="457200" indent="-457200">
              <a:buFont typeface="+mj-lt"/>
              <a:buAutoNum type="arabicPeriod"/>
            </a:pPr>
            <a:r>
              <a:rPr lang="en-GB" sz="2000" dirty="0"/>
              <a:t>AOB</a:t>
            </a:r>
          </a:p>
          <a:p>
            <a:pPr marL="342900" indent="-342900">
              <a:buAutoNum type="arabicPeriod"/>
            </a:pPr>
            <a:endParaRPr lang="en-GB" dirty="0"/>
          </a:p>
        </p:txBody>
      </p:sp>
    </p:spTree>
    <p:extLst>
      <p:ext uri="{BB962C8B-B14F-4D97-AF65-F5344CB8AC3E}">
        <p14:creationId xmlns:p14="http://schemas.microsoft.com/office/powerpoint/2010/main" val="303045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lang="en-GB" dirty="0"/>
              <a:t>Questions, issues, worries……..</a:t>
            </a:r>
          </a:p>
        </p:txBody>
      </p:sp>
      <p:sp>
        <p:nvSpPr>
          <p:cNvPr id="3" name="Content Placeholder 2">
            <a:extLst>
              <a:ext uri="{FF2B5EF4-FFF2-40B4-BE49-F238E27FC236}">
                <a16:creationId xmlns:a16="http://schemas.microsoft.com/office/drawing/2014/main" id="{6C8F4B3F-89A5-8EC5-E578-7D450AA888F0}"/>
              </a:ext>
            </a:extLst>
          </p:cNvPr>
          <p:cNvSpPr>
            <a:spLocks noGrp="1"/>
          </p:cNvSpPr>
          <p:nvPr>
            <p:ph idx="1"/>
          </p:nvPr>
        </p:nvSpPr>
        <p:spPr>
          <a:xfrm>
            <a:off x="838200" y="1834503"/>
            <a:ext cx="10515600" cy="2719742"/>
          </a:xfrm>
        </p:spPr>
        <p:txBody>
          <a:bodyPr/>
          <a:lstStyle/>
          <a:p>
            <a:r>
              <a:rPr lang="en-GB" dirty="0"/>
              <a:t>New to role</a:t>
            </a:r>
          </a:p>
          <a:p>
            <a:pPr marL="0" indent="0">
              <a:buNone/>
            </a:pPr>
            <a:endParaRPr lang="en-GB" dirty="0"/>
          </a:p>
          <a:p>
            <a:r>
              <a:rPr lang="en-GB" dirty="0"/>
              <a:t>Experienced PESL – keeping the momentum, impact and sustainability</a:t>
            </a:r>
          </a:p>
        </p:txBody>
      </p:sp>
    </p:spTree>
    <p:extLst>
      <p:ext uri="{BB962C8B-B14F-4D97-AF65-F5344CB8AC3E}">
        <p14:creationId xmlns:p14="http://schemas.microsoft.com/office/powerpoint/2010/main" val="19808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6B71951-FD1C-A4AA-4FA1-F2158786940B}"/>
              </a:ext>
            </a:extLst>
          </p:cNvPr>
          <p:cNvSpPr>
            <a:spLocks noGrp="1"/>
          </p:cNvSpPr>
          <p:nvPr>
            <p:ph type="body" idx="1"/>
          </p:nvPr>
        </p:nvSpPr>
        <p:spPr>
          <a:xfrm>
            <a:off x="3017839" y="2055814"/>
            <a:ext cx="6327775" cy="3800475"/>
          </a:xfrm>
        </p:spPr>
        <p:txBody>
          <a:bodyPr/>
          <a:lstStyle/>
          <a:p>
            <a:pPr>
              <a:lnSpc>
                <a:spcPct val="80000"/>
              </a:lnSpc>
              <a:buFont typeface="Arial" panose="020B0604020202020204" pitchFamily="34" charset="0"/>
              <a:buNone/>
              <a:defRPr/>
            </a:pPr>
            <a:endParaRPr lang="en-GB" altLang="en-US" sz="1800" b="1"/>
          </a:p>
          <a:p>
            <a:pPr>
              <a:lnSpc>
                <a:spcPct val="80000"/>
              </a:lnSpc>
              <a:defRPr/>
            </a:pPr>
            <a:endParaRPr lang="en-GB" altLang="en-US" sz="1500" b="1"/>
          </a:p>
          <a:p>
            <a:pPr>
              <a:lnSpc>
                <a:spcPct val="80000"/>
              </a:lnSpc>
              <a:buFontTx/>
              <a:buChar char="-"/>
              <a:defRPr/>
            </a:pPr>
            <a:endParaRPr lang="en-GB" altLang="en-US" sz="1200" b="1"/>
          </a:p>
          <a:p>
            <a:pPr>
              <a:lnSpc>
                <a:spcPct val="80000"/>
              </a:lnSpc>
              <a:buFontTx/>
              <a:buNone/>
              <a:defRPr/>
            </a:pPr>
            <a:endParaRPr lang="en-GB" altLang="en-US" sz="1050" b="1"/>
          </a:p>
          <a:p>
            <a:pPr>
              <a:lnSpc>
                <a:spcPct val="80000"/>
              </a:lnSpc>
              <a:buFontTx/>
              <a:buNone/>
              <a:defRPr/>
            </a:pPr>
            <a:endParaRPr lang="en-GB" altLang="en-US" sz="750"/>
          </a:p>
          <a:p>
            <a:pPr algn="ctr">
              <a:lnSpc>
                <a:spcPct val="80000"/>
              </a:lnSpc>
              <a:buFont typeface="Arial" panose="020B0604020202020204" pitchFamily="34" charset="0"/>
              <a:buNone/>
              <a:defRPr/>
            </a:pPr>
            <a:endParaRPr lang="en-GB" altLang="en-US" sz="750" b="1"/>
          </a:p>
        </p:txBody>
      </p:sp>
      <p:pic>
        <p:nvPicPr>
          <p:cNvPr id="7171" name="Picture 4" descr="Barnet logo[1]">
            <a:extLst>
              <a:ext uri="{FF2B5EF4-FFF2-40B4-BE49-F238E27FC236}">
                <a16:creationId xmlns:a16="http://schemas.microsoft.com/office/drawing/2014/main" id="{84A3B1A2-2537-05A5-FA30-1B39B3D4E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998539"/>
            <a:ext cx="1206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bpsi-logo[1]">
            <a:extLst>
              <a:ext uri="{FF2B5EF4-FFF2-40B4-BE49-F238E27FC236}">
                <a16:creationId xmlns:a16="http://schemas.microsoft.com/office/drawing/2014/main" id="{99BFDA50-2BD8-53D6-79C5-1CB9728951C1}"/>
              </a:ext>
            </a:extLst>
          </p:cNvPr>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3017839" y="1214439"/>
            <a:ext cx="2422525" cy="700087"/>
          </a:xfrm>
        </p:spPr>
      </p:pic>
      <p:pic>
        <p:nvPicPr>
          <p:cNvPr id="7173" name="Picture 5">
            <a:extLst>
              <a:ext uri="{FF2B5EF4-FFF2-40B4-BE49-F238E27FC236}">
                <a16:creationId xmlns:a16="http://schemas.microsoft.com/office/drawing/2014/main" id="{08C60C05-767B-2F79-E515-354A0C18F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a:xfrm>
            <a:off x="838200" y="338492"/>
            <a:ext cx="10515600" cy="1325563"/>
          </a:xfrm>
        </p:spPr>
        <p:txBody>
          <a:bodyPr/>
          <a:lstStyle/>
          <a:p>
            <a:r>
              <a:rPr lang="en-GB" dirty="0"/>
              <a:t>Review and reflections on last year 2022/23</a:t>
            </a:r>
          </a:p>
        </p:txBody>
      </p:sp>
      <p:sp>
        <p:nvSpPr>
          <p:cNvPr id="3" name="Content Placeholder 2">
            <a:extLst>
              <a:ext uri="{FF2B5EF4-FFF2-40B4-BE49-F238E27FC236}">
                <a16:creationId xmlns:a16="http://schemas.microsoft.com/office/drawing/2014/main" id="{6C8F4B3F-89A5-8EC5-E578-7D450AA888F0}"/>
              </a:ext>
            </a:extLst>
          </p:cNvPr>
          <p:cNvSpPr>
            <a:spLocks noGrp="1"/>
          </p:cNvSpPr>
          <p:nvPr>
            <p:ph idx="1"/>
          </p:nvPr>
        </p:nvSpPr>
        <p:spPr>
          <a:xfrm>
            <a:off x="838200" y="1690689"/>
            <a:ext cx="10515600" cy="3937754"/>
          </a:xfrm>
        </p:spPr>
        <p:txBody>
          <a:bodyPr>
            <a:normAutofit/>
          </a:bodyPr>
          <a:lstStyle/>
          <a:p>
            <a:pPr marL="0" indent="0">
              <a:buNone/>
            </a:pPr>
            <a:r>
              <a:rPr lang="en-GB" dirty="0"/>
              <a:t>Actions and Impact……..</a:t>
            </a:r>
          </a:p>
          <a:p>
            <a:pPr marL="0" indent="0">
              <a:buNone/>
            </a:pPr>
            <a:endParaRPr lang="en-GB" dirty="0"/>
          </a:p>
          <a:p>
            <a:r>
              <a:rPr lang="en-GB" dirty="0"/>
              <a:t>What did you do in PE last year – any curriculum changes?</a:t>
            </a:r>
          </a:p>
          <a:p>
            <a:r>
              <a:rPr lang="en-GB" dirty="0"/>
              <a:t>Any actions that have helped to increase the levels of PA?</a:t>
            </a:r>
          </a:p>
          <a:p>
            <a:r>
              <a:rPr lang="en-GB" dirty="0"/>
              <a:t>Inclusion – PE and sport for everyone?</a:t>
            </a:r>
          </a:p>
          <a:p>
            <a:r>
              <a:rPr lang="en-GB" dirty="0"/>
              <a:t>Engagement and participation?</a:t>
            </a:r>
          </a:p>
          <a:p>
            <a:r>
              <a:rPr lang="en-GB" dirty="0"/>
              <a:t>Attitudes and behaviours?</a:t>
            </a:r>
          </a:p>
        </p:txBody>
      </p:sp>
    </p:spTree>
    <p:extLst>
      <p:ext uri="{BB962C8B-B14F-4D97-AF65-F5344CB8AC3E}">
        <p14:creationId xmlns:p14="http://schemas.microsoft.com/office/powerpoint/2010/main" val="124115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lang="en-GB" dirty="0"/>
              <a:t>PE and sport premium</a:t>
            </a:r>
          </a:p>
        </p:txBody>
      </p:sp>
      <p:sp>
        <p:nvSpPr>
          <p:cNvPr id="3" name="Content Placeholder 2">
            <a:extLst>
              <a:ext uri="{FF2B5EF4-FFF2-40B4-BE49-F238E27FC236}">
                <a16:creationId xmlns:a16="http://schemas.microsoft.com/office/drawing/2014/main" id="{6C8F4B3F-89A5-8EC5-E578-7D450AA888F0}"/>
              </a:ext>
            </a:extLst>
          </p:cNvPr>
          <p:cNvSpPr>
            <a:spLocks noGrp="1"/>
          </p:cNvSpPr>
          <p:nvPr>
            <p:ph idx="1"/>
          </p:nvPr>
        </p:nvSpPr>
        <p:spPr>
          <a:xfrm>
            <a:off x="838200" y="1834503"/>
            <a:ext cx="10515600" cy="2719742"/>
          </a:xfrm>
        </p:spPr>
        <p:txBody>
          <a:bodyPr/>
          <a:lstStyle/>
          <a:p>
            <a:r>
              <a:rPr lang="en-GB" dirty="0"/>
              <a:t>Why do we have the premium?</a:t>
            </a:r>
          </a:p>
          <a:p>
            <a:endParaRPr lang="en-GB" dirty="0"/>
          </a:p>
          <a:p>
            <a:r>
              <a:rPr lang="en-GB" dirty="0"/>
              <a:t>What are it’s core aims?</a:t>
            </a:r>
          </a:p>
          <a:p>
            <a:endParaRPr lang="en-GB" dirty="0"/>
          </a:p>
          <a:p>
            <a:endParaRPr lang="en-GB" dirty="0"/>
          </a:p>
        </p:txBody>
      </p:sp>
    </p:spTree>
    <p:extLst>
      <p:ext uri="{BB962C8B-B14F-4D97-AF65-F5344CB8AC3E}">
        <p14:creationId xmlns:p14="http://schemas.microsoft.com/office/powerpoint/2010/main" val="326130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6D4C4A-4DFB-4667-E98D-6B784D81B2DF}"/>
              </a:ext>
            </a:extLst>
          </p:cNvPr>
          <p:cNvPicPr>
            <a:picLocks noChangeAspect="1"/>
          </p:cNvPicPr>
          <p:nvPr/>
        </p:nvPicPr>
        <p:blipFill rotWithShape="1">
          <a:blip r:embed="rId2"/>
          <a:srcRect l="21117" t="19676" r="21796" b="8867"/>
          <a:stretch/>
        </p:blipFill>
        <p:spPr>
          <a:xfrm>
            <a:off x="0" y="0"/>
            <a:ext cx="12192000" cy="6858000"/>
          </a:xfrm>
          <a:prstGeom prst="rect">
            <a:avLst/>
          </a:prstGeom>
        </p:spPr>
      </p:pic>
    </p:spTree>
    <p:extLst>
      <p:ext uri="{BB962C8B-B14F-4D97-AF65-F5344CB8AC3E}">
        <p14:creationId xmlns:p14="http://schemas.microsoft.com/office/powerpoint/2010/main" val="389241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kumimoji="0" lang="en-US" altLang="en-US" sz="4400" b="1" i="0" u="none" strike="noStrike" cap="none" normalizeH="0" baseline="0" dirty="0">
                <a:ln>
                  <a:noFill/>
                </a:ln>
                <a:solidFill>
                  <a:srgbClr val="0B0C0C"/>
                </a:solidFill>
                <a:effectLst/>
                <a:latin typeface="+mn-lt"/>
              </a:rPr>
              <a:t>About the PE and sport premium</a:t>
            </a:r>
            <a:br>
              <a:rPr kumimoji="0" lang="en-US" altLang="en-US" sz="4400" b="1" i="0" u="none" strike="noStrike" cap="none" normalizeH="0" baseline="0" dirty="0">
                <a:ln>
                  <a:noFill/>
                </a:ln>
                <a:solidFill>
                  <a:srgbClr val="0B0C0C"/>
                </a:solidFill>
                <a:effectLst/>
                <a:latin typeface="GDS Transport"/>
              </a:rPr>
            </a:br>
            <a:endParaRPr lang="en-GB" dirty="0"/>
          </a:p>
        </p:txBody>
      </p:sp>
      <p:sp>
        <p:nvSpPr>
          <p:cNvPr id="5" name="Rectangle 1">
            <a:extLst>
              <a:ext uri="{FF2B5EF4-FFF2-40B4-BE49-F238E27FC236}">
                <a16:creationId xmlns:a16="http://schemas.microsoft.com/office/drawing/2014/main" id="{C5F98E22-68D6-0A6E-6C97-10CC84A45AF0}"/>
              </a:ext>
            </a:extLst>
          </p:cNvPr>
          <p:cNvSpPr>
            <a:spLocks noGrp="1" noChangeArrowheads="1"/>
          </p:cNvSpPr>
          <p:nvPr>
            <p:ph idx="1"/>
          </p:nvPr>
        </p:nvSpPr>
        <p:spPr bwMode="auto">
          <a:xfrm>
            <a:off x="838200" y="1742848"/>
            <a:ext cx="10515600" cy="43498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mn-lt"/>
              </a:rPr>
              <a:t>All children and young people should live healthy active lives. The UK Chief Medical Officers recommend that all children and young people should take part in moderate to vigorous intensity physical activity for at least 60 minutes every day. Children with special educational needs and disabilities should take part in 20 minutes of daily activity. The </a:t>
            </a:r>
            <a:r>
              <a:rPr kumimoji="0" lang="en-US" altLang="en-US" sz="1800" b="0" i="0" u="none" strike="noStrike" cap="none" normalizeH="0" baseline="0" dirty="0">
                <a:ln>
                  <a:noFill/>
                </a:ln>
                <a:solidFill>
                  <a:srgbClr val="1D70B8"/>
                </a:solidFill>
                <a:effectLst/>
                <a:latin typeface="+mn-lt"/>
                <a:hlinkClick r:id="rId2"/>
              </a:rPr>
              <a:t>Childhood Obesity Plan</a:t>
            </a:r>
            <a:r>
              <a:rPr kumimoji="0" lang="en-US" altLang="en-US" sz="1800" b="0" i="0" u="none" strike="noStrike" cap="none" normalizeH="0" baseline="0" dirty="0">
                <a:ln>
                  <a:noFill/>
                </a:ln>
                <a:solidFill>
                  <a:srgbClr val="0B0C0C"/>
                </a:solidFill>
                <a:effectLst/>
                <a:latin typeface="+mn-lt"/>
              </a:rPr>
              <a:t> says that at least 30 minutes of daily activity should take place in schools.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mn-lt"/>
              </a:rPr>
              <a:t>Schools have a key role to play in achieving this aim. This is particularly true of primary schools where the foundations of positive and enjoyable participation in regular physical activity are embedded.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0B0C0C"/>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mn-lt"/>
              </a:rPr>
              <a:t>All children should have equal access to high-quality PE provision and opportunities to experience and participate in a wide range of sports and physical activities.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0B0C0C"/>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mn-lt"/>
              </a:rPr>
              <a:t>Academic achievement can improve in school because of the benefits children can gain.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811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4FA-E4E4-E129-8023-BF8757159222}"/>
              </a:ext>
            </a:extLst>
          </p:cNvPr>
          <p:cNvSpPr>
            <a:spLocks noGrp="1"/>
          </p:cNvSpPr>
          <p:nvPr>
            <p:ph type="title"/>
          </p:nvPr>
        </p:nvSpPr>
        <p:spPr/>
        <p:txBody>
          <a:bodyPr/>
          <a:lstStyle/>
          <a:p>
            <a:r>
              <a:rPr kumimoji="0" lang="en-US" altLang="en-US" sz="4400" b="1" i="0" u="none" strike="noStrike" cap="none" normalizeH="0" baseline="0" dirty="0">
                <a:ln>
                  <a:noFill/>
                </a:ln>
                <a:solidFill>
                  <a:srgbClr val="0B0C0C"/>
                </a:solidFill>
                <a:effectLst/>
                <a:latin typeface="+mn-lt"/>
              </a:rPr>
              <a:t>About the PE and sport premium</a:t>
            </a:r>
            <a:br>
              <a:rPr kumimoji="0" lang="en-US" altLang="en-US" sz="4400" b="1" i="0" u="none" strike="noStrike" cap="none" normalizeH="0" baseline="0" dirty="0">
                <a:ln>
                  <a:noFill/>
                </a:ln>
                <a:solidFill>
                  <a:srgbClr val="0B0C0C"/>
                </a:solidFill>
                <a:effectLst/>
                <a:latin typeface="GDS Transport"/>
              </a:rPr>
            </a:br>
            <a:endParaRPr lang="en-GB" dirty="0"/>
          </a:p>
        </p:txBody>
      </p:sp>
      <p:sp>
        <p:nvSpPr>
          <p:cNvPr id="5" name="Rectangle 1">
            <a:extLst>
              <a:ext uri="{FF2B5EF4-FFF2-40B4-BE49-F238E27FC236}">
                <a16:creationId xmlns:a16="http://schemas.microsoft.com/office/drawing/2014/main" id="{C5F98E22-68D6-0A6E-6C97-10CC84A45AF0}"/>
              </a:ext>
            </a:extLst>
          </p:cNvPr>
          <p:cNvSpPr>
            <a:spLocks noGrp="1" noChangeArrowheads="1"/>
          </p:cNvSpPr>
          <p:nvPr>
            <p:ph idx="1"/>
          </p:nvPr>
        </p:nvSpPr>
        <p:spPr bwMode="auto">
          <a:xfrm>
            <a:off x="838200" y="1712071"/>
            <a:ext cx="10515600" cy="44113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mn-lt"/>
              </a:rPr>
              <a:t>Schools should use the PE and sport premium funding to make additional and sustainable improvements to the PE, sport and physical activity they provide, such 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funding high-quality PE and sport for at least 2 hours a week, complemented by a wide range of extracurricular sport and competitive opportunities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providing or improving equal access to sport for boys and girls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rgbClr val="0B0C0C"/>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mn-lt"/>
              </a:rPr>
              <a:t>Schools should </a:t>
            </a:r>
            <a:r>
              <a:rPr kumimoji="0" lang="en-US" altLang="en-US" sz="1800" b="0" i="0" u="none" strike="noStrike" cap="none" normalizeH="0" baseline="0" dirty="0" err="1">
                <a:ln>
                  <a:noFill/>
                </a:ln>
                <a:solidFill>
                  <a:srgbClr val="0B0C0C"/>
                </a:solidFill>
                <a:effectLst/>
                <a:latin typeface="+mn-lt"/>
              </a:rPr>
              <a:t>prioritise</a:t>
            </a:r>
            <a:r>
              <a:rPr kumimoji="0" lang="en-US" altLang="en-US" sz="1800" b="0" i="0" u="none" strike="noStrike" cap="none" normalizeH="0" baseline="0" dirty="0">
                <a:ln>
                  <a:noFill/>
                </a:ln>
                <a:solidFill>
                  <a:srgbClr val="0B0C0C"/>
                </a:solidFill>
                <a:effectLst/>
                <a:latin typeface="+mn-lt"/>
              </a:rPr>
              <a:t> PE and sport premium spending to improve in the following 5 key areas: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increasing all staff’s confidence, knowledge and skills in teaching PE and sport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increasing engagement of all pupils in regular physical activity and sport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raising the profile of PE and sport across the school, to support whole school improvement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offer a broader and more equal experience of a range of sports and physical activities to all pupils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mn-lt"/>
              </a:rPr>
              <a:t>increase participation in competitive sport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0789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5618</TotalTime>
  <Words>1077</Words>
  <Application>Microsoft Office PowerPoint</Application>
  <PresentationFormat>Widescreen</PresentationFormat>
  <Paragraphs>109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GDS Transport</vt:lpstr>
      <vt:lpstr>Office Theme</vt:lpstr>
      <vt:lpstr>NHSSP PE Subject Leaders</vt:lpstr>
      <vt:lpstr>Agenda</vt:lpstr>
      <vt:lpstr>Questions, issues, worries……..</vt:lpstr>
      <vt:lpstr>PowerPoint Presentation</vt:lpstr>
      <vt:lpstr>Review and reflections on last year 2022/23</vt:lpstr>
      <vt:lpstr>PE and sport premium</vt:lpstr>
      <vt:lpstr>PowerPoint Presentation</vt:lpstr>
      <vt:lpstr>About the PE and sport premium </vt:lpstr>
      <vt:lpstr>About the PE and sport premium </vt:lpstr>
      <vt:lpstr>Using the PE and sport premium </vt:lpstr>
      <vt:lpstr>Key priorities and planning for this year</vt:lpstr>
      <vt:lpstr>CPD needs analysis and support</vt:lpstr>
      <vt:lpstr>School Sport and Activity Action Plan (updated July 2023)</vt:lpstr>
      <vt:lpstr>School Sport and Activity Action Plan July 2023 - Summary of actions</vt:lpstr>
      <vt:lpstr>School Sport and Activity Action Plan July 2023 </vt:lpstr>
      <vt:lpstr>Association for Physical Education Quality 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Haringey PE Subject Leaders</dc:title>
  <dc:creator>Kim Henderson</dc:creator>
  <cp:lastModifiedBy>A Jennings</cp:lastModifiedBy>
  <cp:revision>17</cp:revision>
  <dcterms:created xsi:type="dcterms:W3CDTF">2023-09-05T20:55:04Z</dcterms:created>
  <dcterms:modified xsi:type="dcterms:W3CDTF">2023-10-02T09:56:34Z</dcterms:modified>
</cp:coreProperties>
</file>