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60" r:id="rId5"/>
    <p:sldId id="259" r:id="rId6"/>
    <p:sldId id="265" r:id="rId7"/>
    <p:sldId id="267" r:id="rId8"/>
    <p:sldId id="269" r:id="rId9"/>
    <p:sldId id="268" r:id="rId10"/>
    <p:sldId id="266"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3418F97-D849-4196-94EB-6D26883D9713}" type="datetimeFigureOut">
              <a:rPr lang="en-GB" smtClean="0"/>
              <a:t>02/12/2021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CD975C4-4787-4ACB-B337-5F00278A5B2F}" type="slidenum">
              <a:rPr lang="en-GB" smtClean="0"/>
              <a:t>‹#›</a:t>
            </a:fld>
            <a:endParaRPr lang="en-GB"/>
          </a:p>
        </p:txBody>
      </p:sp>
    </p:spTree>
    <p:extLst>
      <p:ext uri="{BB962C8B-B14F-4D97-AF65-F5344CB8AC3E}">
        <p14:creationId xmlns:p14="http://schemas.microsoft.com/office/powerpoint/2010/main" val="4277312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F5366DC-3946-442C-BF73-087100808046}" type="datetimeFigureOut">
              <a:rPr lang="en-GB" smtClean="0"/>
              <a:pPr/>
              <a:t>02/12/2021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114780-851A-4DDD-83EE-91884665E338}" type="slidenum">
              <a:rPr lang="en-GB" smtClean="0"/>
              <a:pPr/>
              <a:t>‹#›</a:t>
            </a:fld>
            <a:endParaRPr lang="en-GB"/>
          </a:p>
        </p:txBody>
      </p:sp>
    </p:spTree>
    <p:extLst>
      <p:ext uri="{BB962C8B-B14F-4D97-AF65-F5344CB8AC3E}">
        <p14:creationId xmlns:p14="http://schemas.microsoft.com/office/powerpoint/2010/main" val="176898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114780-851A-4DDD-83EE-91884665E338}" type="slidenum">
              <a:rPr lang="en-GB" smtClean="0"/>
              <a:pPr/>
              <a:t>1</a:t>
            </a:fld>
            <a:endParaRPr lang="en-GB"/>
          </a:p>
        </p:txBody>
      </p:sp>
    </p:spTree>
    <p:extLst>
      <p:ext uri="{BB962C8B-B14F-4D97-AF65-F5344CB8AC3E}">
        <p14:creationId xmlns:p14="http://schemas.microsoft.com/office/powerpoint/2010/main" val="3594815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89BA413-256E-4E46-BA40-5EF14D7ADB11}" type="datetimeFigureOut">
              <a:rPr lang="en-GB" smtClean="0"/>
              <a:pPr/>
              <a:t>02/12/2021</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B30A21B-152B-4A10-88C4-6B6CB87EC23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9BA413-256E-4E46-BA40-5EF14D7ADB11}" type="datetimeFigureOut">
              <a:rPr lang="en-GB" smtClean="0"/>
              <a:pPr/>
              <a:t>02/12/2021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30A21B-152B-4A10-88C4-6B6CB87EC23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9BA413-256E-4E46-BA40-5EF14D7ADB11}" type="datetimeFigureOut">
              <a:rPr lang="en-GB" smtClean="0"/>
              <a:pPr/>
              <a:t>02/12/2021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30A21B-152B-4A10-88C4-6B6CB87EC23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89BA413-256E-4E46-BA40-5EF14D7ADB11}" type="datetimeFigureOut">
              <a:rPr lang="en-GB" smtClean="0"/>
              <a:pPr/>
              <a:t>02/12/2021</a:t>
            </a:fld>
            <a:endParaRPr lang="en-GB"/>
          </a:p>
        </p:txBody>
      </p:sp>
      <p:sp>
        <p:nvSpPr>
          <p:cNvPr id="9" name="Slide Number Placeholder 8"/>
          <p:cNvSpPr>
            <a:spLocks noGrp="1"/>
          </p:cNvSpPr>
          <p:nvPr>
            <p:ph type="sldNum" sz="quarter" idx="15"/>
          </p:nvPr>
        </p:nvSpPr>
        <p:spPr/>
        <p:txBody>
          <a:bodyPr rtlCol="0"/>
          <a:lstStyle/>
          <a:p>
            <a:fld id="{1B30A21B-152B-4A10-88C4-6B6CB87EC23B}"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89BA413-256E-4E46-BA40-5EF14D7ADB11}" type="datetimeFigureOut">
              <a:rPr lang="en-GB" smtClean="0"/>
              <a:pPr/>
              <a:t>02/12/2021</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B30A21B-152B-4A10-88C4-6B6CB87EC2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89BA413-256E-4E46-BA40-5EF14D7ADB11}" type="datetimeFigureOut">
              <a:rPr lang="en-GB" smtClean="0"/>
              <a:pPr/>
              <a:t>02/12/2021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30A21B-152B-4A10-88C4-6B6CB87EC23B}"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89BA413-256E-4E46-BA40-5EF14D7ADB11}" type="datetimeFigureOut">
              <a:rPr lang="en-GB" smtClean="0"/>
              <a:pPr/>
              <a:t>02/12/2021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30A21B-152B-4A10-88C4-6B6CB87EC23B}"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89BA413-256E-4E46-BA40-5EF14D7ADB11}" type="datetimeFigureOut">
              <a:rPr lang="en-GB" smtClean="0"/>
              <a:pPr/>
              <a:t>02/12/2021</a:t>
            </a:fld>
            <a:endParaRPr lang="en-GB"/>
          </a:p>
        </p:txBody>
      </p:sp>
      <p:sp>
        <p:nvSpPr>
          <p:cNvPr id="7" name="Slide Number Placeholder 6"/>
          <p:cNvSpPr>
            <a:spLocks noGrp="1"/>
          </p:cNvSpPr>
          <p:nvPr>
            <p:ph type="sldNum" sz="quarter" idx="11"/>
          </p:nvPr>
        </p:nvSpPr>
        <p:spPr/>
        <p:txBody>
          <a:bodyPr rtlCol="0"/>
          <a:lstStyle/>
          <a:p>
            <a:fld id="{1B30A21B-152B-4A10-88C4-6B6CB87EC23B}"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BA413-256E-4E46-BA40-5EF14D7ADB11}" type="datetimeFigureOut">
              <a:rPr lang="en-GB" smtClean="0"/>
              <a:pPr/>
              <a:t>02/12/2021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30A21B-152B-4A10-88C4-6B6CB87EC23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89BA413-256E-4E46-BA40-5EF14D7ADB11}" type="datetimeFigureOut">
              <a:rPr lang="en-GB" smtClean="0"/>
              <a:pPr/>
              <a:t>02/12/2021</a:t>
            </a:fld>
            <a:endParaRPr lang="en-GB"/>
          </a:p>
        </p:txBody>
      </p:sp>
      <p:sp>
        <p:nvSpPr>
          <p:cNvPr id="22" name="Slide Number Placeholder 21"/>
          <p:cNvSpPr>
            <a:spLocks noGrp="1"/>
          </p:cNvSpPr>
          <p:nvPr>
            <p:ph type="sldNum" sz="quarter" idx="15"/>
          </p:nvPr>
        </p:nvSpPr>
        <p:spPr/>
        <p:txBody>
          <a:bodyPr rtlCol="0"/>
          <a:lstStyle/>
          <a:p>
            <a:fld id="{1B30A21B-152B-4A10-88C4-6B6CB87EC23B}"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89BA413-256E-4E46-BA40-5EF14D7ADB11}" type="datetimeFigureOut">
              <a:rPr lang="en-GB" smtClean="0"/>
              <a:pPr/>
              <a:t>02/12/2021</a:t>
            </a:fld>
            <a:endParaRPr lang="en-GB"/>
          </a:p>
        </p:txBody>
      </p:sp>
      <p:sp>
        <p:nvSpPr>
          <p:cNvPr id="18" name="Slide Number Placeholder 17"/>
          <p:cNvSpPr>
            <a:spLocks noGrp="1"/>
          </p:cNvSpPr>
          <p:nvPr>
            <p:ph type="sldNum" sz="quarter" idx="11"/>
          </p:nvPr>
        </p:nvSpPr>
        <p:spPr/>
        <p:txBody>
          <a:bodyPr rtlCol="0"/>
          <a:lstStyle/>
          <a:p>
            <a:fld id="{1B30A21B-152B-4A10-88C4-6B6CB87EC23B}"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89BA413-256E-4E46-BA40-5EF14D7ADB11}" type="datetimeFigureOut">
              <a:rPr lang="en-GB" smtClean="0"/>
              <a:pPr/>
              <a:t>02/12/2021</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30A21B-152B-4A10-88C4-6B6CB87EC23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Young Leader Training </a:t>
            </a:r>
          </a:p>
        </p:txBody>
      </p:sp>
      <p:sp>
        <p:nvSpPr>
          <p:cNvPr id="3" name="Subtitle 2"/>
          <p:cNvSpPr>
            <a:spLocks noGrp="1"/>
          </p:cNvSpPr>
          <p:nvPr>
            <p:ph type="subTitle" idx="1"/>
          </p:nvPr>
        </p:nvSpPr>
        <p:spPr/>
        <p:txBody>
          <a:bodyPr/>
          <a:lstStyle/>
          <a:p>
            <a:r>
              <a:rPr lang="en-GB" dirty="0"/>
              <a:t>North Herts School Sport Partnership</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77961"/>
            <a:ext cx="5578149" cy="99709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8344" y="132508"/>
            <a:ext cx="1277916" cy="888000"/>
          </a:xfrm>
          <a:prstGeom prst="rect">
            <a:avLst/>
          </a:prstGeom>
        </p:spPr>
      </p:pic>
      <p:pic>
        <p:nvPicPr>
          <p:cNvPr id="7" name="Picture 6" descr="Image result for leadership"/>
          <p:cNvPicPr/>
          <p:nvPr/>
        </p:nvPicPr>
        <p:blipFill>
          <a:blip r:embed="rId5">
            <a:extLst>
              <a:ext uri="{28A0092B-C50C-407E-A947-70E740481C1C}">
                <a14:useLocalDpi xmlns:a14="http://schemas.microsoft.com/office/drawing/2010/main" val="0"/>
              </a:ext>
            </a:extLst>
          </a:blip>
          <a:srcRect/>
          <a:stretch>
            <a:fillRect/>
          </a:stretch>
        </p:blipFill>
        <p:spPr bwMode="auto">
          <a:xfrm>
            <a:off x="2843808" y="1185702"/>
            <a:ext cx="4678045" cy="3007360"/>
          </a:xfrm>
          <a:prstGeom prst="rect">
            <a:avLst/>
          </a:prstGeom>
          <a:noFill/>
          <a:ln>
            <a:noFill/>
          </a:ln>
        </p:spPr>
      </p:pic>
    </p:spTree>
    <p:extLst>
      <p:ext uri="{BB962C8B-B14F-4D97-AF65-F5344CB8AC3E}">
        <p14:creationId xmlns:p14="http://schemas.microsoft.com/office/powerpoint/2010/main" val="847050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Action planning</a:t>
            </a:r>
          </a:p>
        </p:txBody>
      </p:sp>
      <p:sp>
        <p:nvSpPr>
          <p:cNvPr id="3" name="Content Placeholder 2"/>
          <p:cNvSpPr>
            <a:spLocks noGrp="1"/>
          </p:cNvSpPr>
          <p:nvPr>
            <p:ph sz="quarter" idx="1"/>
          </p:nvPr>
        </p:nvSpPr>
        <p:spPr>
          <a:xfrm>
            <a:off x="457200" y="1988840"/>
            <a:ext cx="7467600" cy="4485112"/>
          </a:xfrm>
        </p:spPr>
        <p:txBody>
          <a:bodyPr>
            <a:normAutofit fontScale="92500" lnSpcReduction="20000"/>
          </a:bodyPr>
          <a:lstStyle/>
          <a:p>
            <a:pPr marL="0" indent="0">
              <a:buNone/>
            </a:pPr>
            <a:r>
              <a:rPr lang="en-GB" dirty="0"/>
              <a:t>Think about and discuss with your teachers how you might:</a:t>
            </a:r>
          </a:p>
          <a:p>
            <a:pPr marL="0" indent="0">
              <a:buNone/>
            </a:pPr>
            <a:endParaRPr lang="en-GB" dirty="0"/>
          </a:p>
          <a:p>
            <a:r>
              <a:rPr lang="en-GB" dirty="0"/>
              <a:t>Set up, or help to run an Activity Club or session in your school, applying PACE to your plans</a:t>
            </a:r>
          </a:p>
          <a:p>
            <a:endParaRPr lang="en-GB" dirty="0"/>
          </a:p>
          <a:p>
            <a:r>
              <a:rPr lang="en-GB" dirty="0"/>
              <a:t>Design and complete your School Games PE and Sport notice board</a:t>
            </a:r>
          </a:p>
          <a:p>
            <a:endParaRPr lang="en-GB" dirty="0"/>
          </a:p>
          <a:p>
            <a:r>
              <a:rPr lang="en-GB" dirty="0"/>
              <a:t>Recruit others to be in your School Sport Organising Crew / Sports Council</a:t>
            </a:r>
          </a:p>
          <a:p>
            <a:endParaRPr lang="en-GB" dirty="0"/>
          </a:p>
          <a:p>
            <a:r>
              <a:rPr lang="en-GB" dirty="0"/>
              <a:t>Promote some of the Health and Wellbeing messages around your school</a:t>
            </a:r>
          </a:p>
          <a:p>
            <a:endParaRPr lang="en-GB" dirty="0"/>
          </a:p>
        </p:txBody>
      </p:sp>
      <p:pic>
        <p:nvPicPr>
          <p:cNvPr id="5122" name="Picture 2" descr="http://cdn.business2community.com/wp-content/uploads/2013/10/illustration-Converted_11-269x3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78645"/>
            <a:ext cx="1585666" cy="1768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74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Programme</a:t>
            </a:r>
            <a:endParaRPr lang="en-GB" dirty="0"/>
          </a:p>
        </p:txBody>
      </p:sp>
      <p:sp>
        <p:nvSpPr>
          <p:cNvPr id="3" name="Content Placeholder 2"/>
          <p:cNvSpPr>
            <a:spLocks noGrp="1"/>
          </p:cNvSpPr>
          <p:nvPr>
            <p:ph sz="quarter" idx="1"/>
          </p:nvPr>
        </p:nvSpPr>
        <p:spPr/>
        <p:txBody>
          <a:bodyPr>
            <a:normAutofit/>
          </a:bodyPr>
          <a:lstStyle/>
          <a:p>
            <a:r>
              <a:rPr lang="en-GB" sz="2000" dirty="0">
                <a:solidFill>
                  <a:srgbClr val="0070C0"/>
                </a:solidFill>
              </a:rPr>
              <a:t>Welcome and introduction</a:t>
            </a:r>
          </a:p>
          <a:p>
            <a:r>
              <a:rPr lang="en-GB" sz="2000" dirty="0">
                <a:solidFill>
                  <a:srgbClr val="0070C0"/>
                </a:solidFill>
              </a:rPr>
              <a:t>Your Skills / Goals</a:t>
            </a:r>
          </a:p>
          <a:p>
            <a:r>
              <a:rPr lang="en-GB" sz="2000" dirty="0">
                <a:solidFill>
                  <a:srgbClr val="0070C0"/>
                </a:solidFill>
              </a:rPr>
              <a:t>Your role as a Young Leader</a:t>
            </a:r>
          </a:p>
          <a:p>
            <a:r>
              <a:rPr lang="en-GB" sz="2000" dirty="0">
                <a:solidFill>
                  <a:srgbClr val="0070C0"/>
                </a:solidFill>
              </a:rPr>
              <a:t>What makes a good leader?</a:t>
            </a:r>
          </a:p>
          <a:p>
            <a:r>
              <a:rPr lang="en-GB" sz="2000" dirty="0">
                <a:solidFill>
                  <a:srgbClr val="0070C0"/>
                </a:solidFill>
              </a:rPr>
              <a:t>Leadership skills, applying PACE</a:t>
            </a:r>
          </a:p>
          <a:p>
            <a:r>
              <a:rPr lang="en-GB" sz="2000" dirty="0">
                <a:solidFill>
                  <a:srgbClr val="0070C0"/>
                </a:solidFill>
              </a:rPr>
              <a:t>Action planning</a:t>
            </a:r>
          </a:p>
        </p:txBody>
      </p:sp>
    </p:spTree>
    <p:extLst>
      <p:ext uri="{BB962C8B-B14F-4D97-AF65-F5344CB8AC3E}">
        <p14:creationId xmlns:p14="http://schemas.microsoft.com/office/powerpoint/2010/main" val="415762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869160"/>
            <a:ext cx="7467600" cy="720080"/>
          </a:xfrm>
        </p:spPr>
        <p:txBody>
          <a:bodyPr>
            <a:noAutofit/>
          </a:bodyPr>
          <a:lstStyle/>
          <a:p>
            <a:pPr algn="ctr"/>
            <a:r>
              <a:rPr lang="en-GB" sz="5400" dirty="0"/>
              <a:t>Ice-breakers</a:t>
            </a:r>
          </a:p>
        </p:txBody>
      </p:sp>
      <p:pic>
        <p:nvPicPr>
          <p:cNvPr id="2050" name="Picture 2" descr="http://www.teambuildingwiththebeatles.com/images/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5110" y="764704"/>
            <a:ext cx="4000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98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Skills and goals</a:t>
            </a:r>
          </a:p>
        </p:txBody>
      </p:sp>
      <p:sp>
        <p:nvSpPr>
          <p:cNvPr id="3" name="Content Placeholder 2"/>
          <p:cNvSpPr>
            <a:spLocks noGrp="1"/>
          </p:cNvSpPr>
          <p:nvPr>
            <p:ph sz="quarter" idx="1"/>
          </p:nvPr>
        </p:nvSpPr>
        <p:spPr/>
        <p:txBody>
          <a:bodyPr/>
          <a:lstStyle/>
          <a:p>
            <a:pPr marL="0" indent="0">
              <a:buNone/>
            </a:pPr>
            <a:endParaRPr lang="en-GB" dirty="0"/>
          </a:p>
          <a:p>
            <a:pPr marL="0" indent="0">
              <a:buNone/>
            </a:pPr>
            <a:r>
              <a:rPr lang="en-GB" dirty="0"/>
              <a:t>Complete the following worksheets in your booklet</a:t>
            </a:r>
          </a:p>
          <a:p>
            <a:endParaRPr lang="en-GB" dirty="0"/>
          </a:p>
          <a:p>
            <a:endParaRPr lang="en-GB" dirty="0"/>
          </a:p>
          <a:p>
            <a:r>
              <a:rPr lang="en-GB" dirty="0"/>
              <a:t>My skills</a:t>
            </a:r>
          </a:p>
          <a:p>
            <a:endParaRPr lang="en-GB" dirty="0"/>
          </a:p>
          <a:p>
            <a:endParaRPr lang="en-GB" dirty="0"/>
          </a:p>
          <a:p>
            <a:r>
              <a:rPr lang="en-GB" dirty="0"/>
              <a:t>Goal setting</a:t>
            </a:r>
          </a:p>
        </p:txBody>
      </p:sp>
      <p:pic>
        <p:nvPicPr>
          <p:cNvPr id="4098" name="Picture 2" descr="http://blogs.nature.com/naturejobs/files/2012/10/New-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116632"/>
            <a:ext cx="2040418"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866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arra-pm.com/wp-content/uploads/2014/03/question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3612" r="15618"/>
          <a:stretch/>
        </p:blipFill>
        <p:spPr bwMode="auto">
          <a:xfrm>
            <a:off x="6516216" y="116632"/>
            <a:ext cx="2125255" cy="163183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a:t>Roles and responsibilities </a:t>
            </a:r>
          </a:p>
        </p:txBody>
      </p:sp>
      <p:sp>
        <p:nvSpPr>
          <p:cNvPr id="3" name="Content Placeholder 2"/>
          <p:cNvSpPr>
            <a:spLocks noGrp="1"/>
          </p:cNvSpPr>
          <p:nvPr>
            <p:ph sz="quarter" idx="1"/>
          </p:nvPr>
        </p:nvSpPr>
        <p:spPr/>
        <p:txBody>
          <a:bodyPr>
            <a:normAutofit fontScale="70000" lnSpcReduction="20000"/>
          </a:bodyPr>
          <a:lstStyle/>
          <a:p>
            <a:r>
              <a:rPr lang="en-GB" dirty="0"/>
              <a:t>Increase participation in PE and promote healthy lifestyles within your school</a:t>
            </a:r>
          </a:p>
          <a:p>
            <a:endParaRPr lang="en-GB" dirty="0"/>
          </a:p>
          <a:p>
            <a:r>
              <a:rPr lang="en-GB" dirty="0"/>
              <a:t>Be a role model, advocating PE and school sport within your school </a:t>
            </a:r>
          </a:p>
          <a:p>
            <a:endParaRPr lang="en-GB" dirty="0"/>
          </a:p>
          <a:p>
            <a:r>
              <a:rPr lang="en-GB" dirty="0"/>
              <a:t>Promote </a:t>
            </a:r>
            <a:r>
              <a:rPr lang="en-GB" b="1" dirty="0"/>
              <a:t>Values</a:t>
            </a:r>
            <a:r>
              <a:rPr lang="en-GB" dirty="0"/>
              <a:t> within your school </a:t>
            </a:r>
          </a:p>
          <a:p>
            <a:pPr lvl="1"/>
            <a:r>
              <a:rPr lang="en-GB" dirty="0"/>
              <a:t>Olympic &amp; Paralympic - Friendship, Respect, Excellence, Determination, Courage, Equality, Inspiration</a:t>
            </a:r>
          </a:p>
          <a:p>
            <a:pPr lvl="1"/>
            <a:r>
              <a:rPr lang="en-GB" dirty="0"/>
              <a:t>British – individual liberty, mutual respect, tolerance of different cultures and religions, rule of law, democracy </a:t>
            </a:r>
          </a:p>
          <a:p>
            <a:pPr lvl="1"/>
            <a:r>
              <a:rPr lang="en-GB" dirty="0"/>
              <a:t>School Games – determination, honesty, passion, self-belief, teamwork, respect</a:t>
            </a:r>
          </a:p>
          <a:p>
            <a:pPr lvl="1"/>
            <a:r>
              <a:rPr lang="en-GB" dirty="0"/>
              <a:t>School values?</a:t>
            </a:r>
          </a:p>
          <a:p>
            <a:pPr lvl="1"/>
            <a:endParaRPr lang="en-GB" dirty="0"/>
          </a:p>
          <a:p>
            <a:r>
              <a:rPr lang="en-GB" dirty="0"/>
              <a:t>Give other young people a voice on PE and school sport within your school </a:t>
            </a:r>
          </a:p>
          <a:p>
            <a:endParaRPr lang="en-GB" dirty="0"/>
          </a:p>
          <a:p>
            <a:r>
              <a:rPr lang="en-GB" dirty="0"/>
              <a:t>What things could you do as a Young Leader?</a:t>
            </a:r>
          </a:p>
        </p:txBody>
      </p:sp>
    </p:spTree>
    <p:extLst>
      <p:ext uri="{BB962C8B-B14F-4D97-AF65-F5344CB8AC3E}">
        <p14:creationId xmlns:p14="http://schemas.microsoft.com/office/powerpoint/2010/main" val="69736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Spreading key messages </a:t>
            </a:r>
          </a:p>
        </p:txBody>
      </p:sp>
      <p:sp>
        <p:nvSpPr>
          <p:cNvPr id="3" name="Content Placeholder 2"/>
          <p:cNvSpPr>
            <a:spLocks noGrp="1"/>
          </p:cNvSpPr>
          <p:nvPr>
            <p:ph sz="quarter" idx="1"/>
          </p:nvPr>
        </p:nvSpPr>
        <p:spPr/>
        <p:txBody>
          <a:bodyPr>
            <a:normAutofit/>
          </a:bodyPr>
          <a:lstStyle/>
          <a:p>
            <a:r>
              <a:rPr lang="en-GB" dirty="0"/>
              <a:t>What is the School Games?</a:t>
            </a:r>
          </a:p>
          <a:p>
            <a:pPr lvl="1"/>
            <a:r>
              <a:rPr lang="en-GB" dirty="0"/>
              <a:t>An initiative to raise participation through competition</a:t>
            </a:r>
          </a:p>
          <a:p>
            <a:pPr lvl="1"/>
            <a:endParaRPr lang="en-GB" dirty="0"/>
          </a:p>
          <a:p>
            <a:r>
              <a:rPr lang="en-GB" dirty="0"/>
              <a:t>School Sport Organising Crews / Sports Councils</a:t>
            </a:r>
          </a:p>
          <a:p>
            <a:pPr lvl="1"/>
            <a:r>
              <a:rPr lang="en-GB" dirty="0"/>
              <a:t>Group of young people that help organise sport in school</a:t>
            </a:r>
          </a:p>
          <a:p>
            <a:endParaRPr lang="en-GB" dirty="0"/>
          </a:p>
          <a:p>
            <a:r>
              <a:rPr lang="en-GB" dirty="0"/>
              <a:t>Activity Clubs</a:t>
            </a:r>
          </a:p>
          <a:p>
            <a:pPr lvl="1"/>
            <a:r>
              <a:rPr lang="en-GB" dirty="0"/>
              <a:t>Encouraging less-active pupils to participate in physical activity and healthy lifestyles opportunities</a:t>
            </a:r>
          </a:p>
        </p:txBody>
      </p:sp>
    </p:spTree>
    <p:extLst>
      <p:ext uri="{BB962C8B-B14F-4D97-AF65-F5344CB8AC3E}">
        <p14:creationId xmlns:p14="http://schemas.microsoft.com/office/powerpoint/2010/main" val="1733077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and wellbeing messages</a:t>
            </a:r>
          </a:p>
        </p:txBody>
      </p:sp>
      <p:sp>
        <p:nvSpPr>
          <p:cNvPr id="3" name="Content Placeholder 2"/>
          <p:cNvSpPr>
            <a:spLocks noGrp="1"/>
          </p:cNvSpPr>
          <p:nvPr>
            <p:ph sz="quarter" idx="1"/>
          </p:nvPr>
        </p:nvSpPr>
        <p:spPr>
          <a:xfrm>
            <a:off x="457200" y="1844824"/>
            <a:ext cx="7467600" cy="4421088"/>
          </a:xfrm>
        </p:spPr>
        <p:txBody>
          <a:bodyPr>
            <a:normAutofit fontScale="70000" lnSpcReduction="20000"/>
          </a:bodyPr>
          <a:lstStyle/>
          <a:p>
            <a:r>
              <a:rPr lang="en-GB" b="1" dirty="0"/>
              <a:t>Sugar Swaps </a:t>
            </a:r>
          </a:p>
          <a:p>
            <a:pPr lvl="1"/>
            <a:r>
              <a:rPr lang="en-GB" dirty="0"/>
              <a:t>Swapping food and drink with added sugar for options that are lower in sugar or sugar-free</a:t>
            </a:r>
          </a:p>
          <a:p>
            <a:r>
              <a:rPr lang="en-GB" b="1" dirty="0"/>
              <a:t>5 a Day </a:t>
            </a:r>
          </a:p>
          <a:p>
            <a:pPr lvl="1"/>
            <a:r>
              <a:rPr lang="en-GB" dirty="0"/>
              <a:t>Making sure you eat at least 5 portions of a variety of fruit and vegetables every day</a:t>
            </a:r>
          </a:p>
          <a:p>
            <a:r>
              <a:rPr lang="en-GB" b="1" dirty="0"/>
              <a:t>Meal time </a:t>
            </a:r>
          </a:p>
          <a:p>
            <a:pPr lvl="1"/>
            <a:r>
              <a:rPr lang="en-GB" dirty="0"/>
              <a:t>Making time for regular meals to help avoid unhealthy eating habits and snacking </a:t>
            </a:r>
          </a:p>
          <a:p>
            <a:r>
              <a:rPr lang="en-GB" b="1" dirty="0"/>
              <a:t>Me size meals </a:t>
            </a:r>
          </a:p>
          <a:p>
            <a:pPr lvl="1"/>
            <a:r>
              <a:rPr lang="en-GB" dirty="0"/>
              <a:t>Making sure you have the right sized portions for your age and size</a:t>
            </a:r>
          </a:p>
          <a:p>
            <a:r>
              <a:rPr lang="en-GB" b="1" dirty="0"/>
              <a:t>60 active minutes </a:t>
            </a:r>
          </a:p>
          <a:p>
            <a:pPr lvl="1"/>
            <a:r>
              <a:rPr lang="en-GB" dirty="0"/>
              <a:t>Making sure you do at least 60 minutes of physical activity (playing outside, walking, swimming, etc.) every day. Try and do 30minutes in school and an additional 30minutes outside of school.</a:t>
            </a:r>
          </a:p>
          <a:p>
            <a:r>
              <a:rPr lang="en-GB" b="1" dirty="0"/>
              <a:t>Up and about </a:t>
            </a:r>
          </a:p>
          <a:p>
            <a:pPr lvl="1"/>
            <a:r>
              <a:rPr lang="en-GB" dirty="0"/>
              <a:t>Limiting ‘sitting down’ activities (like watching TV or playing computer games) and do something more active</a:t>
            </a:r>
          </a:p>
        </p:txBody>
      </p:sp>
    </p:spTree>
    <p:extLst>
      <p:ext uri="{BB962C8B-B14F-4D97-AF65-F5344CB8AC3E}">
        <p14:creationId xmlns:p14="http://schemas.microsoft.com/office/powerpoint/2010/main" val="2517683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makes a good leader?</a:t>
            </a:r>
          </a:p>
        </p:txBody>
      </p:sp>
      <p:sp>
        <p:nvSpPr>
          <p:cNvPr id="3" name="Content Placeholder 2"/>
          <p:cNvSpPr>
            <a:spLocks noGrp="1"/>
          </p:cNvSpPr>
          <p:nvPr>
            <p:ph sz="quarter" idx="1"/>
          </p:nvPr>
        </p:nvSpPr>
        <p:spPr/>
        <p:txBody>
          <a:bodyPr/>
          <a:lstStyle/>
          <a:p>
            <a:r>
              <a:rPr lang="en-GB" dirty="0"/>
              <a:t>Can you think of one word that comes into your head when you hear ‘Sports Leader’? </a:t>
            </a:r>
          </a:p>
          <a:p>
            <a:endParaRPr lang="en-GB" dirty="0"/>
          </a:p>
          <a:p>
            <a:r>
              <a:rPr lang="en-GB" dirty="0"/>
              <a:t>Turn to page 6 in your workbooks</a:t>
            </a:r>
          </a:p>
          <a:p>
            <a:endParaRPr lang="en-GB" dirty="0"/>
          </a:p>
          <a:p>
            <a:r>
              <a:rPr lang="en-GB" dirty="0"/>
              <a:t>Discuss in groups or with a partner</a:t>
            </a:r>
          </a:p>
          <a:p>
            <a:endParaRPr lang="en-GB" dirty="0"/>
          </a:p>
          <a:p>
            <a:r>
              <a:rPr lang="en-GB" dirty="0"/>
              <a:t>Share ideas with the rest of the group</a:t>
            </a:r>
          </a:p>
        </p:txBody>
      </p:sp>
    </p:spTree>
    <p:extLst>
      <p:ext uri="{BB962C8B-B14F-4D97-AF65-F5344CB8AC3E}">
        <p14:creationId xmlns:p14="http://schemas.microsoft.com/office/powerpoint/2010/main" val="336462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PACE</a:t>
            </a:r>
          </a:p>
        </p:txBody>
      </p:sp>
      <p:sp>
        <p:nvSpPr>
          <p:cNvPr id="3" name="Content Placeholder 2"/>
          <p:cNvSpPr>
            <a:spLocks noGrp="1"/>
          </p:cNvSpPr>
          <p:nvPr>
            <p:ph sz="quarter" idx="1"/>
          </p:nvPr>
        </p:nvSpPr>
        <p:spPr/>
        <p:txBody>
          <a:bodyPr>
            <a:normAutofit fontScale="92500" lnSpcReduction="20000"/>
          </a:bodyPr>
          <a:lstStyle/>
          <a:p>
            <a:r>
              <a:rPr lang="en-GB" dirty="0"/>
              <a:t>PACE is used to help you learn how to lead others and develop basic skills to help you progress as a leader.</a:t>
            </a:r>
          </a:p>
          <a:p>
            <a:endParaRPr lang="en-GB" dirty="0"/>
          </a:p>
          <a:p>
            <a:r>
              <a:rPr lang="en-GB" dirty="0"/>
              <a:t>When planning and leading sessions we need to think carefully about the following elements; </a:t>
            </a:r>
          </a:p>
          <a:p>
            <a:endParaRPr lang="en-GB" dirty="0"/>
          </a:p>
          <a:p>
            <a:r>
              <a:rPr lang="en-GB" dirty="0"/>
              <a:t>Participants</a:t>
            </a:r>
          </a:p>
          <a:p>
            <a:r>
              <a:rPr lang="en-GB" dirty="0"/>
              <a:t>Area</a:t>
            </a:r>
          </a:p>
          <a:p>
            <a:r>
              <a:rPr lang="en-GB" dirty="0"/>
              <a:t>Communication</a:t>
            </a:r>
          </a:p>
          <a:p>
            <a:r>
              <a:rPr lang="en-GB" dirty="0"/>
              <a:t>Equipment</a:t>
            </a:r>
          </a:p>
          <a:p>
            <a:endParaRPr lang="en-GB" dirty="0"/>
          </a:p>
          <a:p>
            <a:r>
              <a:rPr lang="en-GB" dirty="0"/>
              <a:t>We’re going to learn more about these things by doing some activities together now</a:t>
            </a:r>
          </a:p>
        </p:txBody>
      </p:sp>
    </p:spTree>
    <p:extLst>
      <p:ext uri="{BB962C8B-B14F-4D97-AF65-F5344CB8AC3E}">
        <p14:creationId xmlns:p14="http://schemas.microsoft.com/office/powerpoint/2010/main" val="4177386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303</TotalTime>
  <Words>517</Words>
  <Application>Microsoft Office PowerPoint</Application>
  <PresentationFormat>On-screen Show (4:3)</PresentationFormat>
  <Paragraphs>85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Schoolbook</vt:lpstr>
      <vt:lpstr>Wingdings</vt:lpstr>
      <vt:lpstr>Wingdings 2</vt:lpstr>
      <vt:lpstr>Oriel</vt:lpstr>
      <vt:lpstr>Young Leader Training </vt:lpstr>
      <vt:lpstr>Programme</vt:lpstr>
      <vt:lpstr>Ice-breakers</vt:lpstr>
      <vt:lpstr>Skills and goals</vt:lpstr>
      <vt:lpstr>Roles and responsibilities </vt:lpstr>
      <vt:lpstr>Spreading key messages </vt:lpstr>
      <vt:lpstr>Health and wellbeing messages</vt:lpstr>
      <vt:lpstr>What makes a good leader?</vt:lpstr>
      <vt:lpstr>PACE</vt:lpstr>
      <vt:lpstr>Action planning</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Bronze Ambassador Training Day</dc:title>
  <dc:creator>JLivermore</dc:creator>
  <cp:lastModifiedBy>J Livermore</cp:lastModifiedBy>
  <cp:revision>32</cp:revision>
  <cp:lastPrinted>2016-10-03T13:16:36Z</cp:lastPrinted>
  <dcterms:created xsi:type="dcterms:W3CDTF">2015-01-07T12:56:37Z</dcterms:created>
  <dcterms:modified xsi:type="dcterms:W3CDTF">2021-12-02T14:26:42Z</dcterms:modified>
</cp:coreProperties>
</file>